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0" r:id="rId16"/>
    <p:sldId id="337" r:id="rId17"/>
    <p:sldId id="338" r:id="rId18"/>
    <p:sldId id="341" r:id="rId19"/>
    <p:sldId id="342" r:id="rId20"/>
    <p:sldId id="339" r:id="rId21"/>
    <p:sldId id="265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853E-C832-49AA-8CE6-D8A52E0BD660}" type="datetimeFigureOut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B57F6-1F7A-47F9-BAFF-1BD5054D2A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1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B57F6-1F7A-47F9-BAFF-1BD5054D2AC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86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44624"/>
            <a:ext cx="9074637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167" y="3053638"/>
            <a:ext cx="6740212" cy="72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 rot="5400000">
            <a:off x="5776599" y="3581620"/>
            <a:ext cx="596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“ </a:t>
            </a:r>
            <a:r>
              <a:rPr lang="en-US" altLang="ko-KR" sz="2000" dirty="0" err="1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IoT</a:t>
            </a:r>
            <a:r>
              <a:rPr lang="en-US" altLang="ko-KR" sz="20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0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기반 얼굴인식 </a:t>
            </a:r>
            <a:r>
              <a:rPr lang="ko-KR" altLang="en-US" sz="2000" dirty="0" err="1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등하교</a:t>
            </a:r>
            <a:r>
              <a:rPr lang="ko-KR" altLang="en-US" sz="20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안심 서비스</a:t>
            </a:r>
            <a:r>
              <a:rPr lang="en-US" altLang="ko-KR" sz="20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20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20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3995936" y="6534869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kern="1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Copyright(C) </a:t>
            </a:r>
            <a:r>
              <a:rPr kumimoji="0" lang="en-US" altLang="ko-KR" sz="800" b="1" kern="10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  SECULINK</a:t>
            </a:r>
            <a:r>
              <a:rPr kumimoji="0" lang="en-US" altLang="ko-KR" sz="800" b="1" kern="10" baseline="0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</a:t>
            </a:r>
            <a:r>
              <a:rPr kumimoji="0" lang="ko-KR" altLang="en-US" sz="800" b="1" kern="10" baseline="0" dirty="0" err="1" smtClean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하존솔루션</a:t>
            </a:r>
            <a:r>
              <a:rPr kumimoji="0" lang="en-US" altLang="ko-KR" sz="800" b="1" kern="10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ko-KR" sz="800" b="1" kern="1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707" y="6475789"/>
            <a:ext cx="880901" cy="27285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defRPr>
            </a:lvl1pPr>
          </a:lstStyle>
          <a:p>
            <a:r>
              <a:rPr lang="en-US" altLang="ko-KR" smtClean="0"/>
              <a:t>Page </a:t>
            </a:r>
            <a:fld id="{C856120E-E3F3-41D5-96DB-FE4A634DC7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192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6683-2AD4-4D28-B464-BCC77AC4E5F7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8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4AF-D9C2-4E59-A3C5-BA48EC3FBF7E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97B6-D876-45D2-B12A-19E409B65205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38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CC3-71FA-40CA-967F-ADDAE6D34B50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13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11D1-FDD7-45CB-8B8D-1612EF44C9CB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4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3310-E940-4218-A424-655802E2D36B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7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9E4-E1E8-40E0-884A-0A70E0C7A609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2BCB-10C2-405B-AB45-3BFB7C48B768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0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0B1B-661D-4037-BF17-4DB190B2B01E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87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A966-41E6-49CF-BDAC-A67933CF391A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28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518E-8E83-4A56-8685-B3715FE13F6F}" type="datetime1">
              <a:rPr lang="ko-KR" altLang="en-US" smtClean="0"/>
              <a:t>2019-04-29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6B5B-7567-46B0-9A92-DF99538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2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3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0.jpeg"/><Relationship Id="rId7" Type="http://schemas.openxmlformats.org/officeDocument/2006/relationships/image" Target="../media/image31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13.png"/><Relationship Id="rId10" Type="http://schemas.openxmlformats.org/officeDocument/2006/relationships/image" Target="../media/image74.png"/><Relationship Id="rId4" Type="http://schemas.openxmlformats.org/officeDocument/2006/relationships/image" Target="../media/image12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13.png"/><Relationship Id="rId7" Type="http://schemas.openxmlformats.org/officeDocument/2006/relationships/image" Target="../media/image72.png"/><Relationship Id="rId12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76.png"/><Relationship Id="rId5" Type="http://schemas.openxmlformats.org/officeDocument/2006/relationships/image" Target="../media/image18.png"/><Relationship Id="rId10" Type="http://schemas.openxmlformats.org/officeDocument/2006/relationships/image" Target="../media/image74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png"/><Relationship Id="rId3" Type="http://schemas.openxmlformats.org/officeDocument/2006/relationships/image" Target="../media/image12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24" Type="http://schemas.openxmlformats.org/officeDocument/2006/relationships/image" Target="../media/image37.jp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36.jp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21.wmf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30480" y="-20320"/>
            <a:ext cx="9184640" cy="691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-30480" y="5484811"/>
            <a:ext cx="917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/>
            <a:r>
              <a:rPr lang="en-US" altLang="ko-KR" sz="2400" dirty="0" smtClean="0">
                <a:latin typeface="HY수평선M" pitchFamily="18" charset="-127"/>
                <a:ea typeface="HY수평선M" pitchFamily="18" charset="-127"/>
                <a:cs typeface="Arial" pitchFamily="34" charset="0"/>
              </a:rPr>
              <a:t>2019</a:t>
            </a:r>
            <a:r>
              <a:rPr lang="ko-KR" altLang="en-US" sz="2400" dirty="0" smtClean="0">
                <a:latin typeface="HY수평선M" pitchFamily="18" charset="-127"/>
                <a:ea typeface="HY수평선M" pitchFamily="18" charset="-127"/>
                <a:cs typeface="Arial" pitchFamily="34" charset="0"/>
              </a:rPr>
              <a:t>년 </a:t>
            </a:r>
            <a:r>
              <a:rPr lang="en-US" altLang="ko-KR" sz="2400" dirty="0" smtClean="0">
                <a:latin typeface="HY수평선M" pitchFamily="18" charset="-127"/>
                <a:ea typeface="HY수평선M" pitchFamily="18" charset="-127"/>
                <a:cs typeface="Arial" pitchFamily="34" charset="0"/>
              </a:rPr>
              <a:t>0</a:t>
            </a:r>
            <a:r>
              <a:rPr lang="en-US" altLang="ko-KR" sz="2400" dirty="0" smtClean="0">
                <a:latin typeface="HY수평선M" pitchFamily="18" charset="-127"/>
                <a:ea typeface="HY수평선M" pitchFamily="18" charset="-127"/>
                <a:cs typeface="Arial" pitchFamily="34" charset="0"/>
              </a:rPr>
              <a:t>4</a:t>
            </a:r>
            <a:r>
              <a:rPr lang="ko-KR" altLang="en-US" sz="2400" dirty="0" smtClean="0">
                <a:latin typeface="HY수평선M" pitchFamily="18" charset="-127"/>
                <a:ea typeface="HY수평선M" pitchFamily="18" charset="-127"/>
                <a:cs typeface="Arial" pitchFamily="34" charset="0"/>
              </a:rPr>
              <a:t>월</a:t>
            </a:r>
            <a:endParaRPr lang="en-US" altLang="ko-KR" sz="2400" dirty="0" smtClean="0"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pic>
        <p:nvPicPr>
          <p:cNvPr id="71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12528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321"/>
            <a:ext cx="9199562" cy="5321529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-36512" y="4212095"/>
            <a:ext cx="9190672" cy="12331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70" name="TextBox 34"/>
          <p:cNvSpPr txBox="1">
            <a:spLocks noChangeArrowheads="1"/>
          </p:cNvSpPr>
          <p:nvPr/>
        </p:nvSpPr>
        <p:spPr bwMode="auto">
          <a:xfrm>
            <a:off x="107950" y="4565169"/>
            <a:ext cx="87447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3200" kern="0" dirty="0" err="1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IoT</a:t>
            </a:r>
            <a:r>
              <a:rPr lang="ko-KR" altLang="en-US" sz="3200" kern="0" dirty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기반 얼굴인식 </a:t>
            </a:r>
            <a:r>
              <a:rPr lang="ko-KR" altLang="en-US" sz="3200" kern="0" dirty="0" err="1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등하교</a:t>
            </a:r>
            <a:r>
              <a:rPr lang="ko-KR" altLang="en-US" sz="32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 </a:t>
            </a:r>
            <a:r>
              <a:rPr lang="ko-KR" altLang="en-US" sz="3200" kern="0" dirty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안심 서비스</a:t>
            </a:r>
            <a:endParaRPr lang="en-US" altLang="ko-KR" sz="36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-36511" y="6356878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0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(</a:t>
            </a:r>
            <a:r>
              <a:rPr lang="ko-KR" altLang="en-US" sz="20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유</a:t>
            </a:r>
            <a:r>
              <a:rPr lang="en-US" altLang="ko-KR" sz="20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)</a:t>
            </a:r>
            <a:r>
              <a:rPr lang="ko-KR" altLang="en-US" sz="2000" kern="0" dirty="0" err="1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하존솔루션</a:t>
            </a:r>
            <a:endParaRPr lang="en-US" altLang="ko-KR" sz="20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10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코드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/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권한관리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0" name="직사각형 9"/>
          <p:cNvSpPr/>
          <p:nvPr/>
        </p:nvSpPr>
        <p:spPr>
          <a:xfrm>
            <a:off x="1945511" y="1010923"/>
            <a:ext cx="6298897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8377" y="971380"/>
            <a:ext cx="605982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원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생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에 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대한 반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학년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학교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업무구분 등 그룹 설정 관리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기능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선생님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사범님 등 필요한 권한만 부여하는 권한 설정 기능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0" y="2105923"/>
            <a:ext cx="7948260" cy="3987373"/>
          </a:xfrm>
          <a:prstGeom prst="rect">
            <a:avLst/>
          </a:prstGeom>
        </p:spPr>
      </p:pic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11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트리거관리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3" name="직사각형 12"/>
          <p:cNvSpPr/>
          <p:nvPr/>
        </p:nvSpPr>
        <p:spPr>
          <a:xfrm>
            <a:off x="1848783" y="958424"/>
            <a:ext cx="6298897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649" y="951498"/>
            <a:ext cx="605982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설문조사 및 쪽지시험 생성 및 조사 기능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행사 참여 설문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도복 디자인 설문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만족도 조사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쪽지시험 등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) 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" y="1916832"/>
            <a:ext cx="7861959" cy="4248472"/>
          </a:xfrm>
          <a:prstGeom prst="rect">
            <a:avLst/>
          </a:prstGeom>
        </p:spPr>
      </p:pic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12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교재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/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수</a:t>
              </a:r>
              <a:r>
                <a:rPr lang="ko-KR" altLang="en-US" sz="1600" spc="-6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업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0" name="직사각형 9"/>
          <p:cNvSpPr/>
          <p:nvPr/>
        </p:nvSpPr>
        <p:spPr>
          <a:xfrm>
            <a:off x="1952285" y="1020272"/>
            <a:ext cx="6220115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5659" y="1013981"/>
            <a:ext cx="547446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교재와 강의 생성 및 관리 기능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교재비 및 </a:t>
            </a:r>
            <a:r>
              <a:rPr lang="ko-KR" altLang="en-US" sz="1400" dirty="0" err="1" smtClean="0">
                <a:latin typeface="HY수평선M" pitchFamily="18" charset="-127"/>
                <a:ea typeface="HY수평선M" pitchFamily="18" charset="-127"/>
              </a:rPr>
              <a:t>강의비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 온라인 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P/G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결제 서비스 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미결제 통보 등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 기능 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4" y="2074134"/>
            <a:ext cx="6158332" cy="2715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7991"/>
            <a:ext cx="5027317" cy="2528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89" y="2295889"/>
            <a:ext cx="1565433" cy="28697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13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3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APP (</a:t>
              </a:r>
              <a:r>
                <a:rPr lang="ko-KR" altLang="en-US" sz="1600" spc="-6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아이톡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)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3" name="직사각형 12"/>
          <p:cNvSpPr/>
          <p:nvPr/>
        </p:nvSpPr>
        <p:spPr>
          <a:xfrm>
            <a:off x="2108472" y="1020272"/>
            <a:ext cx="5951868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4684" y="980728"/>
            <a:ext cx="58094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 err="1" smtClean="0"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 실시간 사진 조회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err="1" smtClean="0">
                <a:latin typeface="HY수평선M" pitchFamily="18" charset="-127"/>
                <a:ea typeface="HY수평선M" pitchFamily="18" charset="-127"/>
              </a:rPr>
              <a:t>메시지함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공지사항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설문조사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쪽지시험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학원비 납부 등 여러 자녀에 대한 학교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학원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태권도장 등 통합 관리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57" y="2252067"/>
            <a:ext cx="1565434" cy="2869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36" y="2282569"/>
            <a:ext cx="1627732" cy="2869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3316549" y="3124671"/>
            <a:ext cx="1314463" cy="1516547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9" name="Picture 5" descr="C:\Documents and Settings\WooGang\바탕 화면\ㄷㅈ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3316548" y="1968941"/>
            <a:ext cx="2299202" cy="2672272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 flipH="1">
            <a:off x="3638456" y="1926104"/>
            <a:ext cx="1977294" cy="132397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실시간 등교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하교 사진 및 등교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하교 시간 정보 조회 기능</a:t>
            </a:r>
            <a:endParaRPr lang="ko-KR" altLang="en-US" sz="12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390058" y="4919939"/>
            <a:ext cx="1178897" cy="119859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22" name="Picture 6" descr="C:\Documents and Settings\WooGang\바탕 화면\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5816" y="5039798"/>
            <a:ext cx="2019995" cy="644765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73" y="5641589"/>
            <a:ext cx="1987036" cy="742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103450" y="5790534"/>
            <a:ext cx="931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등교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하교 </a:t>
            </a:r>
            <a:endParaRPr lang="en-US" altLang="ko-KR" sz="1200" dirty="0" smtClean="0"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이력조회</a:t>
            </a:r>
            <a:endParaRPr lang="ko-KR" altLang="en-US" sz="1200" dirty="0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25" name="Picture 6" descr="C:\Documents and Settings\WooGang\바탕 화면\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 flipV="1">
            <a:off x="115228" y="3262307"/>
            <a:ext cx="2230261" cy="365307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 flipH="1">
            <a:off x="172386" y="2329830"/>
            <a:ext cx="875318" cy="223026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메시지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공지사항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환경설정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설문조사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쪽지시험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학원비납부 메뉴관리 기능</a:t>
            </a:r>
            <a:endParaRPr lang="ko-KR" altLang="en-US" sz="12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413016" y="2606158"/>
            <a:ext cx="782720" cy="862361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58848" y="3286287"/>
            <a:ext cx="782720" cy="1580815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29" name="Picture 6" descr="C:\Documents and Settings\WooGang\바탕 화면\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5748716" y="3985920"/>
            <a:ext cx="2766655" cy="371230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 flipH="1">
            <a:off x="7317655" y="2788207"/>
            <a:ext cx="854745" cy="276665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자녀 및 학원 정보</a:t>
            </a:r>
            <a:endParaRPr lang="en-US" altLang="ko-KR" sz="12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여러 자녀 통합관리기능</a:t>
            </a:r>
            <a:r>
              <a:rPr lang="en-US" altLang="ko-KR" sz="12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14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31" name="그룹 36"/>
          <p:cNvGrpSpPr/>
          <p:nvPr/>
        </p:nvGrpSpPr>
        <p:grpSpPr>
          <a:xfrm>
            <a:off x="323528" y="902936"/>
            <a:ext cx="3096344" cy="350865"/>
            <a:chOff x="593596" y="1196036"/>
            <a:chExt cx="3096344" cy="350865"/>
          </a:xfrm>
        </p:grpSpPr>
        <p:sp>
          <p:nvSpPr>
            <p:cNvPr id="33" name="TextBox 32"/>
            <p:cNvSpPr txBox="1"/>
            <p:nvPr/>
          </p:nvSpPr>
          <p:spPr>
            <a:xfrm>
              <a:off x="881034" y="1196036"/>
              <a:ext cx="2808906" cy="350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선생님 학생</a:t>
              </a:r>
              <a:r>
                <a:rPr lang="en-US" altLang="ko-KR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/</a:t>
              </a: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원생 관리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3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63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 </a:t>
            </a:r>
            <a:r>
              <a:rPr kumimoji="0" lang="en-US" altLang="ko-KR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(</a:t>
            </a:r>
            <a:r>
              <a:rPr kumimoji="0" lang="ko-KR" altLang="en-US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예정</a:t>
            </a:r>
            <a:r>
              <a:rPr kumimoji="0" lang="en-US" altLang="ko-KR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)</a:t>
            </a:r>
            <a:endParaRPr kumimoji="0" lang="en-US" altLang="ko-KR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4902"/>
            <a:ext cx="1620510" cy="2095204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4" y="2245695"/>
            <a:ext cx="2231653" cy="29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모서리가 둥근 직사각형 85"/>
          <p:cNvSpPr/>
          <p:nvPr/>
        </p:nvSpPr>
        <p:spPr>
          <a:xfrm>
            <a:off x="3995936" y="1268760"/>
            <a:ext cx="4175792" cy="116179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4816487" y="1433219"/>
            <a:ext cx="328390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출석부 자동 생성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출석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지각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조퇴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결석  모니터링 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지각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조퇴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결석 시 </a:t>
            </a:r>
            <a:r>
              <a:rPr lang="ko-KR" altLang="en-US" sz="1400" spc="-1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미등원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자동 알림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3995936" y="2507754"/>
            <a:ext cx="4175792" cy="116179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3995936" y="3731890"/>
            <a:ext cx="4175792" cy="129132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2264542" y="3257550"/>
            <a:ext cx="1221608" cy="125559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2316906" y="3356992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2255017" y="2691506"/>
            <a:ext cx="1212083" cy="546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XX</a:t>
            </a:r>
            <a:r>
              <a:rPr lang="ko-KR" altLang="en-US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초등학교</a:t>
            </a:r>
            <a:endParaRPr lang="en-US" altLang="ko-KR" sz="1200" dirty="0" smtClean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(1</a:t>
            </a:r>
            <a:r>
              <a:rPr lang="ko-KR" altLang="en-US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학년 </a:t>
            </a:r>
            <a:r>
              <a:rPr lang="en-US" altLang="ko-KR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5</a:t>
            </a:r>
            <a:r>
              <a:rPr lang="ko-KR" altLang="en-US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반</a:t>
            </a:r>
            <a:r>
              <a:rPr lang="en-US" altLang="ko-KR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2896766" y="3352799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330227" y="3933055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2910087" y="3928862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62" name="TextBox 34"/>
          <p:cNvSpPr txBox="1">
            <a:spLocks noChangeArrowheads="1"/>
          </p:cNvSpPr>
          <p:nvPr/>
        </p:nvSpPr>
        <p:spPr bwMode="auto">
          <a:xfrm>
            <a:off x="2397071" y="3435550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출결관리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63" name="TextBox 34"/>
          <p:cNvSpPr txBox="1">
            <a:spLocks noChangeArrowheads="1"/>
          </p:cNvSpPr>
          <p:nvPr/>
        </p:nvSpPr>
        <p:spPr bwMode="auto">
          <a:xfrm>
            <a:off x="2987408" y="3438525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문자</a:t>
            </a:r>
            <a:endParaRPr kumimoji="0" lang="en-US" altLang="ko-KR" sz="1100" kern="0" dirty="0" smtClean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발</a:t>
            </a:r>
            <a:r>
              <a:rPr lang="ko-KR" altLang="en-US" sz="1100" kern="0" dirty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송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64" name="TextBox 34"/>
          <p:cNvSpPr txBox="1">
            <a:spLocks noChangeArrowheads="1"/>
          </p:cNvSpPr>
          <p:nvPr/>
        </p:nvSpPr>
        <p:spPr bwMode="auto">
          <a:xfrm>
            <a:off x="2411760" y="4023575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학생</a:t>
            </a:r>
            <a:endParaRPr kumimoji="0" lang="en-US" altLang="ko-KR" sz="1100" kern="0" dirty="0" smtClean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관</a:t>
            </a:r>
            <a:r>
              <a:rPr lang="ko-KR" altLang="en-US" sz="1100" kern="0" dirty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리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65" name="TextBox 34"/>
          <p:cNvSpPr txBox="1">
            <a:spLocks noChangeArrowheads="1"/>
          </p:cNvSpPr>
          <p:nvPr/>
        </p:nvSpPr>
        <p:spPr bwMode="auto">
          <a:xfrm>
            <a:off x="3002097" y="4026550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100" kern="0" dirty="0" err="1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클리</a:t>
            </a:r>
            <a:r>
              <a:rPr lang="ko-KR" altLang="en-US" sz="1100" kern="0" dirty="0" err="1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커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995936" y="5144347"/>
            <a:ext cx="4175792" cy="129132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4197489" y="1556094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4261642" y="2823565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4266860" y="4110100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4245821" y="5537981"/>
            <a:ext cx="521778" cy="50405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74" name="TextBox 34"/>
          <p:cNvSpPr txBox="1">
            <a:spLocks noChangeArrowheads="1"/>
          </p:cNvSpPr>
          <p:nvPr/>
        </p:nvSpPr>
        <p:spPr bwMode="auto">
          <a:xfrm>
            <a:off x="4277654" y="1634652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출결관리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75" name="TextBox 34"/>
          <p:cNvSpPr txBox="1">
            <a:spLocks noChangeArrowheads="1"/>
          </p:cNvSpPr>
          <p:nvPr/>
        </p:nvSpPr>
        <p:spPr bwMode="auto">
          <a:xfrm>
            <a:off x="4352284" y="2909291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문자</a:t>
            </a:r>
            <a:endParaRPr kumimoji="0" lang="en-US" altLang="ko-KR" sz="1100" kern="0" dirty="0" smtClean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발</a:t>
            </a:r>
            <a:r>
              <a:rPr lang="ko-KR" altLang="en-US" sz="1100" kern="0" dirty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송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76" name="TextBox 34"/>
          <p:cNvSpPr txBox="1">
            <a:spLocks noChangeArrowheads="1"/>
          </p:cNvSpPr>
          <p:nvPr/>
        </p:nvSpPr>
        <p:spPr bwMode="auto">
          <a:xfrm>
            <a:off x="4348393" y="4200620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11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학생관리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77" name="TextBox 34"/>
          <p:cNvSpPr txBox="1">
            <a:spLocks noChangeArrowheads="1"/>
          </p:cNvSpPr>
          <p:nvPr/>
        </p:nvSpPr>
        <p:spPr bwMode="auto">
          <a:xfrm>
            <a:off x="4337831" y="5635669"/>
            <a:ext cx="350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algn="ctr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ko-KR" altLang="en-US" sz="1100" kern="0" dirty="0" err="1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클리</a:t>
            </a:r>
            <a:r>
              <a:rPr lang="ko-KR" altLang="en-US" sz="1100" kern="0" dirty="0" err="1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커</a:t>
            </a:r>
            <a:endParaRPr kumimoji="0" lang="en-US" altLang="ko-KR" sz="11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816487" y="2636912"/>
            <a:ext cx="31398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문자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이미지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동영상 전송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문자  이력 조회 및 문자 수신 여부 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spc="-100" dirty="0" err="1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학생별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반별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그룹별 등  선택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4816487" y="3929222"/>
            <a:ext cx="31398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학생 신상 정보 등록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조회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수정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학적 관리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학생 평가 및 의견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816487" y="5369382"/>
            <a:ext cx="31398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설문 조사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쪽지 시험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설문</a:t>
            </a:r>
            <a:r>
              <a:rPr lang="en-US" altLang="ko-KR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수평선M" pitchFamily="18" charset="-127"/>
                <a:ea typeface="HY수평선M" pitchFamily="18" charset="-127"/>
              </a:rPr>
              <a:t>쪽지  발송 이력 관리 기능</a:t>
            </a:r>
            <a:endParaRPr lang="en-US" altLang="ko-KR" sz="1400" spc="-100" dirty="0" smtClean="0">
              <a:ln>
                <a:solidFill>
                  <a:srgbClr val="D91962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2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91" y="5276204"/>
            <a:ext cx="747133" cy="9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1" y="2333913"/>
            <a:ext cx="1109038" cy="1568010"/>
          </a:xfrm>
          <a:prstGeom prst="rect">
            <a:avLst/>
          </a:prstGeom>
        </p:spPr>
      </p:pic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15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31" name="그룹 36"/>
          <p:cNvGrpSpPr/>
          <p:nvPr/>
        </p:nvGrpSpPr>
        <p:grpSpPr>
          <a:xfrm>
            <a:off x="323528" y="902936"/>
            <a:ext cx="3096344" cy="350865"/>
            <a:chOff x="593596" y="1196036"/>
            <a:chExt cx="3096344" cy="350865"/>
          </a:xfrm>
        </p:grpSpPr>
        <p:sp>
          <p:nvSpPr>
            <p:cNvPr id="33" name="TextBox 32"/>
            <p:cNvSpPr txBox="1"/>
            <p:nvPr/>
          </p:nvSpPr>
          <p:spPr>
            <a:xfrm>
              <a:off x="881034" y="1196036"/>
              <a:ext cx="2808906" cy="350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4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</a:t>
              </a:r>
              <a:r>
                <a:rPr lang="en-US" altLang="ko-KR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AI </a:t>
              </a: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감성 및 학습 관리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3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6" y="1556792"/>
            <a:ext cx="839686" cy="796022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30" y="2420888"/>
            <a:ext cx="734144" cy="114133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60" y="4282828"/>
            <a:ext cx="839686" cy="79602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64" y="5146924"/>
            <a:ext cx="734144" cy="11413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10" y="2526927"/>
            <a:ext cx="929258" cy="929258"/>
          </a:xfrm>
          <a:prstGeom prst="rect">
            <a:avLst/>
          </a:prstGeom>
        </p:spPr>
      </p:pic>
      <p:sp>
        <p:nvSpPr>
          <p:cNvPr id="4" name="타원형 설명선 3"/>
          <p:cNvSpPr/>
          <p:nvPr/>
        </p:nvSpPr>
        <p:spPr>
          <a:xfrm>
            <a:off x="2175402" y="1342947"/>
            <a:ext cx="1964550" cy="1077942"/>
          </a:xfrm>
          <a:prstGeom prst="wedgeEllipseCallout">
            <a:avLst>
              <a:gd name="adj1" fmla="val -53808"/>
              <a:gd name="adj2" fmla="val 6089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안녕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 </a:t>
            </a:r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수진아</a:t>
            </a:r>
            <a:endParaRPr lang="en-US" altLang="ko-KR" sz="14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반가워 오늘 </a:t>
            </a:r>
            <a:endParaRPr lang="en-US" altLang="ko-KR" sz="14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좋은 아침이야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</a:t>
            </a:r>
            <a:endParaRPr lang="ko-KR" altLang="en-US" sz="14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71" y="5276205"/>
            <a:ext cx="882774" cy="882774"/>
          </a:xfrm>
          <a:prstGeom prst="rect">
            <a:avLst/>
          </a:prstGeom>
        </p:spPr>
      </p:pic>
      <p:sp>
        <p:nvSpPr>
          <p:cNvPr id="39" name="타원형 설명선 38"/>
          <p:cNvSpPr/>
          <p:nvPr/>
        </p:nvSpPr>
        <p:spPr>
          <a:xfrm>
            <a:off x="2175402" y="4081309"/>
            <a:ext cx="1964550" cy="1077942"/>
          </a:xfrm>
          <a:prstGeom prst="wedgeEllipseCallout">
            <a:avLst>
              <a:gd name="adj1" fmla="val -53808"/>
              <a:gd name="adj2" fmla="val 6089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안녕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 </a:t>
            </a:r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철수야</a:t>
            </a:r>
            <a:endParaRPr lang="en-US" altLang="ko-KR" sz="14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집에 조심해서 가구 내일 봐</a:t>
            </a:r>
            <a:endParaRPr lang="en-US" altLang="ko-KR" sz="14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41" name="Group 172"/>
          <p:cNvGrpSpPr>
            <a:grpSpLocks/>
          </p:cNvGrpSpPr>
          <p:nvPr/>
        </p:nvGrpSpPr>
        <p:grpSpPr bwMode="auto">
          <a:xfrm>
            <a:off x="149893" y="2624479"/>
            <a:ext cx="1116169" cy="411470"/>
            <a:chOff x="940" y="712"/>
            <a:chExt cx="2314" cy="292"/>
          </a:xfrm>
        </p:grpSpPr>
        <p:pic>
          <p:nvPicPr>
            <p:cNvPr id="42" name="Picture 173" descr="bar_long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712"/>
              <a:ext cx="231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등교</a:t>
              </a:r>
              <a:endParaRPr lang="en-US" altLang="ko-KR" sz="16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endParaRPr>
            </a:p>
          </p:txBody>
        </p:sp>
      </p:grpSp>
      <p:grpSp>
        <p:nvGrpSpPr>
          <p:cNvPr id="44" name="Group 172"/>
          <p:cNvGrpSpPr>
            <a:grpSpLocks/>
          </p:cNvGrpSpPr>
          <p:nvPr/>
        </p:nvGrpSpPr>
        <p:grpSpPr bwMode="auto">
          <a:xfrm>
            <a:off x="143463" y="5455534"/>
            <a:ext cx="1116169" cy="411470"/>
            <a:chOff x="940" y="712"/>
            <a:chExt cx="2314" cy="292"/>
          </a:xfrm>
        </p:grpSpPr>
        <p:pic>
          <p:nvPicPr>
            <p:cNvPr id="45" name="Picture 173" descr="bar_long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712"/>
              <a:ext cx="231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하교</a:t>
              </a:r>
              <a:endParaRPr lang="en-US" altLang="ko-KR" sz="16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endParaRPr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8082"/>
            <a:ext cx="839686" cy="796022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56" y="2422178"/>
            <a:ext cx="734144" cy="1141337"/>
          </a:xfrm>
          <a:prstGeom prst="rect">
            <a:avLst/>
          </a:prstGeom>
        </p:spPr>
      </p:pic>
      <p:sp>
        <p:nvSpPr>
          <p:cNvPr id="50" name="타원형 설명선 49"/>
          <p:cNvSpPr/>
          <p:nvPr/>
        </p:nvSpPr>
        <p:spPr>
          <a:xfrm>
            <a:off x="5012028" y="1344237"/>
            <a:ext cx="1964550" cy="1077942"/>
          </a:xfrm>
          <a:prstGeom prst="wedgeEllipseCallout">
            <a:avLst>
              <a:gd name="adj1" fmla="val -53808"/>
              <a:gd name="adj2" fmla="val 6089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안녕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 </a:t>
            </a:r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미안해 학번 좀 입력해줘</a:t>
            </a:r>
            <a:endParaRPr lang="ko-KR" altLang="en-US" sz="14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33" y="4291559"/>
            <a:ext cx="839686" cy="796022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37" y="5155655"/>
            <a:ext cx="734144" cy="1141337"/>
          </a:xfrm>
          <a:prstGeom prst="rect">
            <a:avLst/>
          </a:prstGeom>
        </p:spPr>
      </p:pic>
      <p:sp>
        <p:nvSpPr>
          <p:cNvPr id="57" name="타원형 설명선 56"/>
          <p:cNvSpPr/>
          <p:nvPr/>
        </p:nvSpPr>
        <p:spPr>
          <a:xfrm>
            <a:off x="5044775" y="4090040"/>
            <a:ext cx="1964550" cy="1077942"/>
          </a:xfrm>
          <a:prstGeom prst="wedgeEllipseCallout">
            <a:avLst>
              <a:gd name="adj1" fmla="val -53808"/>
              <a:gd name="adj2" fmla="val 6089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안녕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 </a:t>
            </a:r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수철아  오늘 엄마에게 사랑에 하트 보내줄래</a:t>
            </a:r>
            <a:endParaRPr lang="en-US" altLang="ko-KR" sz="14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1" name="타원형 설명선 60"/>
          <p:cNvSpPr/>
          <p:nvPr/>
        </p:nvSpPr>
        <p:spPr>
          <a:xfrm>
            <a:off x="6508294" y="2420887"/>
            <a:ext cx="1592098" cy="1141338"/>
          </a:xfrm>
          <a:prstGeom prst="wedgeEllipseCallout">
            <a:avLst>
              <a:gd name="adj1" fmla="val -66671"/>
              <a:gd name="adj2" fmla="val -3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그래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 </a:t>
            </a:r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난 지수야 다음에 기억해줘</a:t>
            </a:r>
            <a:endParaRPr lang="ko-KR" altLang="en-US" sz="14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2" name="타원형 설명선 61"/>
          <p:cNvSpPr/>
          <p:nvPr/>
        </p:nvSpPr>
        <p:spPr>
          <a:xfrm>
            <a:off x="6401118" y="5167982"/>
            <a:ext cx="1592098" cy="1141338"/>
          </a:xfrm>
          <a:prstGeom prst="wedgeEllipseCallout">
            <a:avLst>
              <a:gd name="adj1" fmla="val -66671"/>
              <a:gd name="adj2" fmla="val -37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알았어 </a:t>
            </a:r>
            <a:r>
              <a:rPr lang="en-US" altLang="ko-KR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 </a:t>
            </a:r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엄마 아빠 사랑해요 </a:t>
            </a:r>
            <a:r>
              <a:rPr lang="en-US" altLang="ko-KR" sz="14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!</a:t>
            </a:r>
            <a:endParaRPr lang="ko-KR" altLang="en-US" sz="14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3901923"/>
            <a:ext cx="784887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 </a:t>
            </a:r>
            <a:r>
              <a:rPr kumimoji="0" lang="en-US" altLang="ko-KR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(</a:t>
            </a:r>
            <a:r>
              <a:rPr lang="ko-KR" altLang="en-US" kern="0" dirty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예</a:t>
            </a:r>
            <a:r>
              <a:rPr kumimoji="0" lang="ko-KR" altLang="en-US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정</a:t>
            </a:r>
            <a:r>
              <a:rPr kumimoji="0" lang="en-US" altLang="ko-KR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)</a:t>
            </a:r>
            <a:endParaRPr kumimoji="0" lang="en-US" altLang="ko-KR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16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31" name="그룹 36"/>
          <p:cNvGrpSpPr/>
          <p:nvPr/>
        </p:nvGrpSpPr>
        <p:grpSpPr>
          <a:xfrm>
            <a:off x="323528" y="870620"/>
            <a:ext cx="3096344" cy="415498"/>
            <a:chOff x="593596" y="1163720"/>
            <a:chExt cx="3096344" cy="415498"/>
          </a:xfrm>
        </p:grpSpPr>
        <p:sp>
          <p:nvSpPr>
            <p:cNvPr id="33" name="TextBox 32"/>
            <p:cNvSpPr txBox="1"/>
            <p:nvPr/>
          </p:nvSpPr>
          <p:spPr>
            <a:xfrm>
              <a:off x="881034" y="1163720"/>
              <a:ext cx="280890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사고 발생 시 대응 방안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3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grpSp>
        <p:nvGrpSpPr>
          <p:cNvPr id="40" name="그룹 10"/>
          <p:cNvGrpSpPr/>
          <p:nvPr/>
        </p:nvGrpSpPr>
        <p:grpSpPr>
          <a:xfrm rot="19483985">
            <a:off x="756485" y="1963212"/>
            <a:ext cx="3206775" cy="3344328"/>
            <a:chOff x="2699332" y="1857880"/>
            <a:chExt cx="4507336" cy="45111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2699332" y="1857880"/>
              <a:ext cx="2498965" cy="4511170"/>
            </a:xfrm>
            <a:custGeom>
              <a:avLst/>
              <a:gdLst>
                <a:gd name="T0" fmla="*/ 66 w 92"/>
                <a:gd name="T1" fmla="*/ 151 h 166"/>
                <a:gd name="T2" fmla="*/ 76 w 92"/>
                <a:gd name="T3" fmla="*/ 134 h 166"/>
                <a:gd name="T4" fmla="*/ 31 w 92"/>
                <a:gd name="T5" fmla="*/ 83 h 166"/>
                <a:gd name="T6" fmla="*/ 80 w 92"/>
                <a:gd name="T7" fmla="*/ 32 h 166"/>
                <a:gd name="T8" fmla="*/ 80 w 92"/>
                <a:gd name="T9" fmla="*/ 32 h 166"/>
                <a:gd name="T10" fmla="*/ 83 w 92"/>
                <a:gd name="T11" fmla="*/ 32 h 166"/>
                <a:gd name="T12" fmla="*/ 83 w 92"/>
                <a:gd name="T13" fmla="*/ 32 h 166"/>
                <a:gd name="T14" fmla="*/ 92 w 92"/>
                <a:gd name="T15" fmla="*/ 15 h 166"/>
                <a:gd name="T16" fmla="*/ 83 w 92"/>
                <a:gd name="T17" fmla="*/ 0 h 166"/>
                <a:gd name="T18" fmla="*/ 83 w 92"/>
                <a:gd name="T19" fmla="*/ 0 h 166"/>
                <a:gd name="T20" fmla="*/ 83 w 92"/>
                <a:gd name="T21" fmla="*/ 0 h 166"/>
                <a:gd name="T22" fmla="*/ 0 w 92"/>
                <a:gd name="T23" fmla="*/ 83 h 166"/>
                <a:gd name="T24" fmla="*/ 76 w 92"/>
                <a:gd name="T25" fmla="*/ 166 h 166"/>
                <a:gd name="T26" fmla="*/ 66 w 92"/>
                <a:gd name="T27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6">
                  <a:moveTo>
                    <a:pt x="66" y="151"/>
                  </a:moveTo>
                  <a:cubicBezTo>
                    <a:pt x="76" y="134"/>
                    <a:pt x="76" y="134"/>
                    <a:pt x="76" y="134"/>
                  </a:cubicBezTo>
                  <a:cubicBezTo>
                    <a:pt x="51" y="131"/>
                    <a:pt x="31" y="110"/>
                    <a:pt x="31" y="83"/>
                  </a:cubicBezTo>
                  <a:cubicBezTo>
                    <a:pt x="31" y="56"/>
                    <a:pt x="53" y="33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1"/>
                    <a:pt x="0" y="38"/>
                    <a:pt x="0" y="83"/>
                  </a:cubicBezTo>
                  <a:cubicBezTo>
                    <a:pt x="0" y="126"/>
                    <a:pt x="33" y="162"/>
                    <a:pt x="76" y="166"/>
                  </a:cubicBezTo>
                  <a:lnTo>
                    <a:pt x="66" y="151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4680872" y="1884710"/>
              <a:ext cx="2525796" cy="4484340"/>
            </a:xfrm>
            <a:custGeom>
              <a:avLst/>
              <a:gdLst>
                <a:gd name="T0" fmla="*/ 17 w 93"/>
                <a:gd name="T1" fmla="*/ 0 h 165"/>
                <a:gd name="T2" fmla="*/ 26 w 93"/>
                <a:gd name="T3" fmla="*/ 14 h 165"/>
                <a:gd name="T4" fmla="*/ 16 w 93"/>
                <a:gd name="T5" fmla="*/ 31 h 165"/>
                <a:gd name="T6" fmla="*/ 61 w 93"/>
                <a:gd name="T7" fmla="*/ 82 h 165"/>
                <a:gd name="T8" fmla="*/ 13 w 93"/>
                <a:gd name="T9" fmla="*/ 134 h 165"/>
                <a:gd name="T10" fmla="*/ 12 w 93"/>
                <a:gd name="T11" fmla="*/ 134 h 165"/>
                <a:gd name="T12" fmla="*/ 10 w 93"/>
                <a:gd name="T13" fmla="*/ 134 h 165"/>
                <a:gd name="T14" fmla="*/ 10 w 93"/>
                <a:gd name="T15" fmla="*/ 134 h 165"/>
                <a:gd name="T16" fmla="*/ 0 w 93"/>
                <a:gd name="T17" fmla="*/ 150 h 165"/>
                <a:gd name="T18" fmla="*/ 10 w 93"/>
                <a:gd name="T19" fmla="*/ 165 h 165"/>
                <a:gd name="T20" fmla="*/ 10 w 93"/>
                <a:gd name="T21" fmla="*/ 165 h 165"/>
                <a:gd name="T22" fmla="*/ 10 w 93"/>
                <a:gd name="T23" fmla="*/ 165 h 165"/>
                <a:gd name="T24" fmla="*/ 93 w 93"/>
                <a:gd name="T25" fmla="*/ 82 h 165"/>
                <a:gd name="T26" fmla="*/ 17 w 9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65">
                  <a:moveTo>
                    <a:pt x="17" y="0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42" y="34"/>
                    <a:pt x="61" y="56"/>
                    <a:pt x="61" y="82"/>
                  </a:cubicBezTo>
                  <a:cubicBezTo>
                    <a:pt x="61" y="110"/>
                    <a:pt x="40" y="132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6" y="165"/>
                    <a:pt x="93" y="128"/>
                    <a:pt x="93" y="82"/>
                  </a:cubicBezTo>
                  <a:cubicBezTo>
                    <a:pt x="93" y="39"/>
                    <a:pt x="59" y="3"/>
                    <a:pt x="17" y="0"/>
                  </a:cubicBezTo>
                  <a:close/>
                </a:path>
              </a:pathLst>
            </a:custGeom>
            <a:solidFill>
              <a:srgbClr val="ED1C24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</p:grpSp>
      <p:pic>
        <p:nvPicPr>
          <p:cNvPr id="49" name="Picture 6" descr="타원_blue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65" y="1480474"/>
            <a:ext cx="1201159" cy="11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665212" y="1831222"/>
            <a:ext cx="134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학교</a:t>
            </a:r>
            <a:endParaRPr lang="ko-KR" altLang="en-US" sz="18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56" name="Picture 5" descr="타원_green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2" y="3061573"/>
            <a:ext cx="1201159" cy="11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31911" y="3468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학원</a:t>
            </a:r>
            <a:endParaRPr lang="ko-KR" altLang="en-US" sz="18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59" name="Picture 4" descr="타원_red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21" y="3006359"/>
            <a:ext cx="1201159" cy="11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379952" y="34003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돌봄교실</a:t>
            </a:r>
            <a:endParaRPr lang="ko-KR" altLang="en-US" sz="18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69" name="Picture 6" descr="타원_blue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85" y="4645749"/>
            <a:ext cx="1201159" cy="11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585832" y="4996497"/>
            <a:ext cx="134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학원</a:t>
            </a:r>
            <a:endParaRPr lang="ko-KR" altLang="en-US" sz="18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7" name="포인트가 24개인 별 6"/>
          <p:cNvSpPr/>
          <p:nvPr/>
        </p:nvSpPr>
        <p:spPr>
          <a:xfrm>
            <a:off x="3105372" y="4225483"/>
            <a:ext cx="1080120" cy="955680"/>
          </a:xfrm>
          <a:prstGeom prst="star24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사고 발생</a:t>
            </a:r>
            <a:endParaRPr lang="ko-KR" altLang="en-US" sz="14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7" y="2979721"/>
            <a:ext cx="1347406" cy="134740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65" y="2125469"/>
            <a:ext cx="1184269" cy="1367292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22" y="2410635"/>
            <a:ext cx="1143659" cy="114365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049588" y="1230460"/>
            <a:ext cx="3096344" cy="823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98" y="1426722"/>
            <a:ext cx="486254" cy="486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5625652" y="1435918"/>
            <a:ext cx="25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HY수평선M" pitchFamily="18" charset="-127"/>
                <a:ea typeface="HY수평선M" pitchFamily="18" charset="-127"/>
              </a:rPr>
              <a:t>돌봄교실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2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시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31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분 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20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초 하원</a:t>
            </a:r>
            <a:endParaRPr lang="en-US" altLang="ko-KR" sz="1200" dirty="0" smtClean="0"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엄마 연락처 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: 010-XXXX-XXXX</a:t>
            </a:r>
            <a:endParaRPr lang="ko-KR" altLang="en-US" sz="1200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75" name="Group 172"/>
          <p:cNvGrpSpPr>
            <a:grpSpLocks/>
          </p:cNvGrpSpPr>
          <p:nvPr/>
        </p:nvGrpSpPr>
        <p:grpSpPr bwMode="auto">
          <a:xfrm>
            <a:off x="6129708" y="980728"/>
            <a:ext cx="1116169" cy="411470"/>
            <a:chOff x="940" y="712"/>
            <a:chExt cx="2314" cy="292"/>
          </a:xfrm>
        </p:grpSpPr>
        <p:pic>
          <p:nvPicPr>
            <p:cNvPr id="76" name="Picture 173" descr="bar_long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712"/>
              <a:ext cx="231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사고발생</a:t>
              </a:r>
              <a:endParaRPr lang="en-US" altLang="ko-KR" sz="16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endParaRPr>
            </a:p>
          </p:txBody>
        </p:sp>
      </p:grpSp>
      <p:cxnSp>
        <p:nvCxnSpPr>
          <p:cNvPr id="13" name="꺾인 연결선 12"/>
          <p:cNvCxnSpPr>
            <a:stCxn id="7" idx="3"/>
            <a:endCxn id="72" idx="1"/>
          </p:cNvCxnSpPr>
          <p:nvPr/>
        </p:nvCxnSpPr>
        <p:spPr>
          <a:xfrm flipV="1">
            <a:off x="4185492" y="2982465"/>
            <a:ext cx="1053430" cy="17208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96441"/>
            <a:ext cx="862089" cy="13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그림 3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72488" y="5451401"/>
            <a:ext cx="507147" cy="8658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9" name="꺾인 연결선 78"/>
          <p:cNvCxnSpPr>
            <a:stCxn id="5122" idx="0"/>
            <a:endCxn id="72" idx="3"/>
          </p:cNvCxnSpPr>
          <p:nvPr/>
        </p:nvCxnSpPr>
        <p:spPr>
          <a:xfrm rot="16200000" flipV="1">
            <a:off x="5477913" y="3887133"/>
            <a:ext cx="2013976" cy="20464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75286" y="4592161"/>
            <a:ext cx="81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신고하기</a:t>
            </a:r>
            <a:endParaRPr lang="ko-KR" altLang="en-US" sz="1200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23456" y="3637637"/>
            <a:ext cx="131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인증사진</a:t>
            </a:r>
            <a:endParaRPr lang="en-US" altLang="ko-KR" sz="1200" dirty="0" smtClean="0"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err="1" smtClean="0">
                <a:latin typeface="HY수평선M" pitchFamily="18" charset="-127"/>
                <a:ea typeface="HY수평선M" pitchFamily="18" charset="-127"/>
              </a:rPr>
              <a:t>등하원정보</a:t>
            </a:r>
            <a:endParaRPr lang="en-US" altLang="ko-KR" sz="1200" dirty="0"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엄마 연락처 등</a:t>
            </a:r>
            <a:endParaRPr lang="en-US" altLang="ko-KR" sz="1200" dirty="0" smtClean="0"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>
                <a:latin typeface="HY수평선M" pitchFamily="18" charset="-127"/>
                <a:ea typeface="HY수평선M" pitchFamily="18" charset="-127"/>
              </a:rPr>
              <a:t>전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송</a:t>
            </a:r>
            <a:endParaRPr lang="ko-KR" altLang="en-US" sz="1200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1701" y="42434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HY수평선M" pitchFamily="18" charset="-127"/>
                <a:ea typeface="HY수평선M" pitchFamily="18" charset="-127"/>
              </a:rPr>
              <a:t>①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91798" y="3308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수평선M" pitchFamily="18" charset="-127"/>
                <a:ea typeface="HY수평선M" pitchFamily="18" charset="-127"/>
              </a:rPr>
              <a:t>②</a:t>
            </a:r>
            <a:endParaRPr lang="ko-KR" altLang="en-US" b="1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02376" y="3514924"/>
            <a:ext cx="114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주변 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CCTV </a:t>
            </a:r>
          </a:p>
          <a:p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검색 및 출동</a:t>
            </a:r>
            <a:endParaRPr lang="ko-KR" altLang="en-US" sz="1200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25606" y="345361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수평선M" pitchFamily="18" charset="-127"/>
                <a:ea typeface="HY수평선M" pitchFamily="18" charset="-127"/>
              </a:rPr>
              <a:t>③</a:t>
            </a:r>
            <a:endParaRPr lang="ko-KR" altLang="en-US" b="1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86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3.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특장점 및 기대효과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17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31" name="그룹 36"/>
          <p:cNvGrpSpPr/>
          <p:nvPr/>
        </p:nvGrpSpPr>
        <p:grpSpPr>
          <a:xfrm>
            <a:off x="323528" y="870620"/>
            <a:ext cx="3096344" cy="415498"/>
            <a:chOff x="593596" y="1163720"/>
            <a:chExt cx="3096344" cy="415498"/>
          </a:xfrm>
        </p:grpSpPr>
        <p:sp>
          <p:nvSpPr>
            <p:cNvPr id="33" name="TextBox 32"/>
            <p:cNvSpPr txBox="1"/>
            <p:nvPr/>
          </p:nvSpPr>
          <p:spPr>
            <a:xfrm>
              <a:off x="881034" y="1163720"/>
              <a:ext cx="280890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서비스 특장점 및 기대효과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3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36" name="모서리가 둥근 직사각형 35"/>
          <p:cNvSpPr/>
          <p:nvPr/>
        </p:nvSpPr>
        <p:spPr>
          <a:xfrm>
            <a:off x="844750" y="1421731"/>
            <a:ext cx="7170022" cy="1071037"/>
          </a:xfrm>
          <a:prstGeom prst="roundRect">
            <a:avLst>
              <a:gd name="adj" fmla="val 16035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국내 최초 </a:t>
            </a:r>
            <a:r>
              <a:rPr lang="en-US" altLang="ko-KR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IoT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기반 최첨단 얼굴인식 기술을 적용한 통합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안심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서비스로써 국내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150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여개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레퍼런스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보유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 KT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와의 전략적 제휴 및 국내 시장 점유율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인증률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인증속도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위</a:t>
            </a:r>
            <a:endParaRPr lang="en-US" altLang="ko-KR" sz="16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37" name="Picture 36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48" y="1340768"/>
            <a:ext cx="1152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366"/>
          <p:cNvSpPr>
            <a:spLocks noChangeArrowheads="1"/>
          </p:cNvSpPr>
          <p:nvPr/>
        </p:nvSpPr>
        <p:spPr bwMode="gray">
          <a:xfrm>
            <a:off x="361090" y="1686830"/>
            <a:ext cx="933450" cy="500122"/>
          </a:xfrm>
          <a:prstGeom prst="bevel">
            <a:avLst>
              <a:gd name="adj" fmla="val 2431"/>
            </a:avLst>
          </a:prstGeom>
          <a:noFill/>
          <a:ln>
            <a:noFill/>
          </a:ln>
          <a:extLst/>
        </p:spPr>
        <p:txBody>
          <a:bodyPr lIns="0" tIns="0" rIns="0" anchor="ctr">
            <a:spAutoFit/>
          </a:bodyPr>
          <a:lstStyle/>
          <a:p>
            <a:pPr algn="ctr" latinLnBrk="0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1</a:t>
            </a:r>
            <a:r>
              <a:rPr lang="ko-KR" altLang="en-US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번째</a:t>
            </a:r>
            <a:endParaRPr lang="en-US" altLang="ko-KR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916185" y="2602980"/>
            <a:ext cx="7098587" cy="1107550"/>
          </a:xfrm>
          <a:prstGeom prst="roundRect">
            <a:avLst>
              <a:gd name="adj" fmla="val 16035"/>
            </a:avLst>
          </a:prstGeom>
          <a:solidFill>
            <a:srgbClr val="E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국내 검증된 최고의 대용량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Push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엔진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(2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만건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초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을 적용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실시간 사진과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정보를 동시에 최대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7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명까지 무료 전송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 문자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이미지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동영상 무한 무료 전송을 통한 비용 절감 </a:t>
            </a:r>
            <a:endParaRPr lang="en-US" altLang="ko-KR" sz="16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916185" y="3836513"/>
            <a:ext cx="7098587" cy="1098025"/>
          </a:xfrm>
          <a:prstGeom prst="roundRect">
            <a:avLst>
              <a:gd name="adj" fmla="val 16035"/>
            </a:avLst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 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비접촉식으로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인한 악성 바이러스</a:t>
            </a: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전염 방지 및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위생성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실시간 사진 전송에 대한 부모 만족도 및 신뢰도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극대화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AI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기능을 통한 감성 및 학습 효과</a:t>
            </a:r>
            <a:endParaRPr lang="en-US" altLang="ko-KR" sz="16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42" name="Picture 363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810" y="2558402"/>
            <a:ext cx="1152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68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510" y="3782538"/>
            <a:ext cx="1152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AutoShape 366"/>
          <p:cNvSpPr>
            <a:spLocks noChangeArrowheads="1"/>
          </p:cNvSpPr>
          <p:nvPr/>
        </p:nvSpPr>
        <p:spPr bwMode="gray">
          <a:xfrm>
            <a:off x="324577" y="2872713"/>
            <a:ext cx="933450" cy="500122"/>
          </a:xfrm>
          <a:prstGeom prst="bevel">
            <a:avLst>
              <a:gd name="adj" fmla="val 2431"/>
            </a:avLst>
          </a:prstGeom>
          <a:noFill/>
          <a:ln>
            <a:noFill/>
          </a:ln>
          <a:extLst/>
        </p:spPr>
        <p:txBody>
          <a:bodyPr lIns="0" tIns="0" rIns="0" anchor="ctr">
            <a:spAutoFit/>
          </a:bodyPr>
          <a:lstStyle/>
          <a:p>
            <a:pPr algn="ctr" latinLnBrk="0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2</a:t>
            </a:r>
            <a:r>
              <a:rPr lang="ko-KR" altLang="en-US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번째</a:t>
            </a:r>
            <a:endParaRPr lang="en-US" altLang="ko-KR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45" name="AutoShape 366"/>
          <p:cNvSpPr>
            <a:spLocks noChangeArrowheads="1"/>
          </p:cNvSpPr>
          <p:nvPr/>
        </p:nvSpPr>
        <p:spPr bwMode="gray">
          <a:xfrm>
            <a:off x="323528" y="4106374"/>
            <a:ext cx="933450" cy="500122"/>
          </a:xfrm>
          <a:prstGeom prst="bevel">
            <a:avLst>
              <a:gd name="adj" fmla="val 2431"/>
            </a:avLst>
          </a:prstGeom>
          <a:noFill/>
          <a:ln>
            <a:noFill/>
          </a:ln>
          <a:extLst/>
        </p:spPr>
        <p:txBody>
          <a:bodyPr lIns="0" tIns="0" rIns="0" anchor="ctr">
            <a:spAutoFit/>
          </a:bodyPr>
          <a:lstStyle/>
          <a:p>
            <a:pPr algn="ctr" latinLnBrk="0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3</a:t>
            </a:r>
            <a:r>
              <a:rPr lang="ko-KR" altLang="en-US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번째</a:t>
            </a:r>
            <a:endParaRPr lang="en-US" altLang="ko-KR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929797" y="5088381"/>
            <a:ext cx="7098587" cy="1163337"/>
          </a:xfrm>
          <a:prstGeom prst="roundRect">
            <a:avLst>
              <a:gd name="adj" fmla="val 160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자녀들의 학교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돌봄교</a:t>
            </a:r>
            <a:r>
              <a:rPr lang="ko-KR" altLang="en-US" sz="1600" dirty="0" err="1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실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및 주변 학원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태권도장과 통합 연계된 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안심 서비스로써 학부모는 하나의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앱을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통한 자녀의 안심 </a:t>
            </a:r>
            <a:r>
              <a:rPr lang="ko-KR" altLang="en-US" sz="1600" dirty="0" err="1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endParaRPr lang="en-US" altLang="ko-KR" sz="1600" dirty="0" smtClean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defRPr/>
            </a:pPr>
            <a:r>
              <a:rPr lang="en-US" altLang="ko-KR" sz="1600" dirty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   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관리를</a:t>
            </a:r>
            <a:r>
              <a:rPr lang="en-US" altLang="ko-KR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rPr>
              <a:t>통한 만족도 극대화 및 사고 시 신속한 대응  </a:t>
            </a:r>
            <a:endParaRPr lang="en-US" altLang="ko-KR" sz="1600" dirty="0">
              <a:solidFill>
                <a:schemeClr val="tx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47" name="Picture 368" descr="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122" y="5099718"/>
            <a:ext cx="1152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AutoShape 366"/>
          <p:cNvSpPr>
            <a:spLocks noChangeArrowheads="1"/>
          </p:cNvSpPr>
          <p:nvPr/>
        </p:nvSpPr>
        <p:spPr bwMode="gray">
          <a:xfrm>
            <a:off x="337140" y="5399062"/>
            <a:ext cx="933450" cy="500122"/>
          </a:xfrm>
          <a:prstGeom prst="bevel">
            <a:avLst>
              <a:gd name="adj" fmla="val 2431"/>
            </a:avLst>
          </a:prstGeom>
          <a:noFill/>
          <a:ln>
            <a:noFill/>
          </a:ln>
          <a:extLst/>
        </p:spPr>
        <p:txBody>
          <a:bodyPr lIns="0" tIns="0" rIns="0" anchor="ctr">
            <a:spAutoFit/>
          </a:bodyPr>
          <a:lstStyle/>
          <a:p>
            <a:pPr algn="ctr" latinLnBrk="0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4</a:t>
            </a:r>
            <a:r>
              <a:rPr lang="ko-KR" altLang="en-US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번째</a:t>
            </a:r>
            <a:endParaRPr lang="en-US" altLang="ko-KR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95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800" kern="0" dirty="0" smtClean="0">
                <a:ln w="11430">
                  <a:noFill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Arial" pitchFamily="34" charset="0"/>
              </a:rPr>
              <a:t>4. </a:t>
            </a:r>
            <a:r>
              <a:rPr lang="ko-KR" altLang="en-US" sz="2800" kern="0" dirty="0" err="1" smtClean="0">
                <a:ln w="11430">
                  <a:noFill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Arial" pitchFamily="34" charset="0"/>
              </a:rPr>
              <a:t>레퍼런</a:t>
            </a:r>
            <a:r>
              <a:rPr lang="ko-KR" altLang="en-US" sz="2800" kern="0" dirty="0" err="1">
                <a:ln w="11430">
                  <a:noFill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Arial" pitchFamily="34" charset="0"/>
              </a:rPr>
              <a:t>스</a:t>
            </a:r>
            <a:endParaRPr lang="en-US" altLang="ko-KR" sz="2800" kern="0" dirty="0">
              <a:ln w="11430">
                <a:noFill/>
              </a:ln>
              <a:solidFill>
                <a:prstClr val="black"/>
              </a:solidFill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25" y="971817"/>
            <a:ext cx="872197" cy="94488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83" y="1043041"/>
            <a:ext cx="844062" cy="9144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59" y="943217"/>
            <a:ext cx="924997" cy="100208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29" y="877766"/>
            <a:ext cx="1055077" cy="1143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9" y="872757"/>
            <a:ext cx="1055077" cy="1143000"/>
          </a:xfrm>
          <a:prstGeom prst="rect">
            <a:avLst/>
          </a:prstGeom>
        </p:spPr>
      </p:pic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687761" y="1237411"/>
            <a:ext cx="141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hangingPunct="1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외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100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여개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사이트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2" y="2647592"/>
            <a:ext cx="1208809" cy="44807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59" y="2422836"/>
            <a:ext cx="994250" cy="89758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57" y="2381655"/>
            <a:ext cx="904572" cy="97995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5" y="2348880"/>
            <a:ext cx="965082" cy="104550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90" y="2419891"/>
            <a:ext cx="887893" cy="961884"/>
          </a:xfrm>
          <a:prstGeom prst="rect">
            <a:avLst/>
          </a:prstGeom>
        </p:spPr>
      </p:pic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6575429" y="2653722"/>
            <a:ext cx="141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hangingPunct="1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외 </a:t>
            </a: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0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여개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사이트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593227" y="3532946"/>
            <a:ext cx="5490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eaLnBrk="1" hangingPunct="1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공부방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독서실 등 다수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5" name="Picture 2" descr="C:\Users\ABC\Desktop\샙앤샵,페캅,PG 등)관련자료\0.1 레퍼런스\A1단말기 설치 레퍼런스 설치사진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69532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62707" y="6475789"/>
            <a:ext cx="880901" cy="272854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pPr/>
              <a:t>18</a:t>
            </a:fld>
            <a:endParaRPr lang="ko-KR" altLang="en-US" dirty="0">
              <a:solidFill>
                <a:prstClr val="black"/>
              </a:solidFill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6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latin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800" kern="0" dirty="0" smtClean="0">
                <a:ln w="11430">
                  <a:noFill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Arial" pitchFamily="34" charset="0"/>
              </a:rPr>
              <a:t>4. </a:t>
            </a:r>
            <a:r>
              <a:rPr lang="ko-KR" altLang="en-US" sz="2800" kern="0" dirty="0" err="1" smtClean="0">
                <a:ln w="11430">
                  <a:noFill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Arial" pitchFamily="34" charset="0"/>
              </a:rPr>
              <a:t>레퍼런</a:t>
            </a:r>
            <a:r>
              <a:rPr lang="ko-KR" altLang="en-US" sz="2800" kern="0" dirty="0" err="1">
                <a:ln w="11430">
                  <a:noFill/>
                </a:ln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  <a:cs typeface="Arial" pitchFamily="34" charset="0"/>
              </a:rPr>
              <a:t>스</a:t>
            </a:r>
            <a:endParaRPr lang="en-US" altLang="ko-KR" sz="2800" kern="0" dirty="0">
              <a:ln w="11430">
                <a:noFill/>
              </a:ln>
              <a:solidFill>
                <a:prstClr val="black"/>
              </a:solidFill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pPr/>
              <a:t>19</a:t>
            </a:fld>
            <a:endParaRPr lang="ko-KR" altLang="en-US" dirty="0">
              <a:solidFill>
                <a:prstClr val="black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4" name="Picture 2" descr="C:\Users\ABC\Desktop\샙앤샵,페캅,PG 등)관련자료\0.1 레퍼런스\A1단말기 설치 레퍼런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161485" cy="48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47313"/>
            <a:ext cx="9074637" cy="67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48"/>
          <p:cNvGrpSpPr>
            <a:grpSpLocks/>
          </p:cNvGrpSpPr>
          <p:nvPr/>
        </p:nvGrpSpPr>
        <p:grpSpPr bwMode="auto">
          <a:xfrm>
            <a:off x="5339154" y="238361"/>
            <a:ext cx="2320137" cy="2085378"/>
            <a:chOff x="8544224" y="5608638"/>
            <a:chExt cx="1337998" cy="1160464"/>
          </a:xfrm>
        </p:grpSpPr>
        <p:pic>
          <p:nvPicPr>
            <p:cNvPr id="4" name="Picture 9" descr="artplus_nature_naturalcity42_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4224" y="5935665"/>
              <a:ext cx="1337998" cy="83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 descr="artplus_nature_naturalcity42_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711" y="5916613"/>
              <a:ext cx="897731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artplus_nature_naturalcity42_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098" y="5608638"/>
              <a:ext cx="46606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artplus_nature_naturalcity42_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361" y="5849938"/>
              <a:ext cx="18745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94" y="299354"/>
            <a:ext cx="926124" cy="920832"/>
          </a:xfrm>
          <a:prstGeom prst="rect">
            <a:avLst/>
          </a:prstGeom>
        </p:spPr>
      </p:pic>
      <p:grpSp>
        <p:nvGrpSpPr>
          <p:cNvPr id="9" name="그룹 5"/>
          <p:cNvGrpSpPr>
            <a:grpSpLocks/>
          </p:cNvGrpSpPr>
          <p:nvPr/>
        </p:nvGrpSpPr>
        <p:grpSpPr bwMode="auto">
          <a:xfrm flipH="1">
            <a:off x="911335" y="116632"/>
            <a:ext cx="1845394" cy="1177571"/>
            <a:chOff x="7715272" y="1357298"/>
            <a:chExt cx="857256" cy="431797"/>
          </a:xfrm>
        </p:grpSpPr>
        <p:pic>
          <p:nvPicPr>
            <p:cNvPr id="10" name="그림 23" descr="나뭇잎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44" r="93932"/>
            <a:stretch>
              <a:fillRect/>
            </a:stretch>
          </p:blipFill>
          <p:spPr bwMode="gray">
            <a:xfrm>
              <a:off x="7715272" y="1428736"/>
              <a:ext cx="357190" cy="36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그림 23" descr="나뭇잎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4" t="66502" r="63591"/>
            <a:stretch>
              <a:fillRect/>
            </a:stretch>
          </p:blipFill>
          <p:spPr bwMode="gray">
            <a:xfrm>
              <a:off x="8072462" y="1357298"/>
              <a:ext cx="500066" cy="43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직사각형 11"/>
          <p:cNvSpPr/>
          <p:nvPr/>
        </p:nvSpPr>
        <p:spPr bwMode="gray">
          <a:xfrm>
            <a:off x="623467" y="1083221"/>
            <a:ext cx="421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cap="all" dirty="0">
                <a:ln w="0"/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Verdana" panose="020B0604030504040204" pitchFamily="34" charset="0"/>
              </a:rPr>
              <a:t>Contents</a:t>
            </a:r>
            <a:endParaRPr kumimoji="0" lang="ko-KR" altLang="en-US" sz="4800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07985" y="2389862"/>
            <a:ext cx="7845361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 flipH="1">
            <a:off x="683570" y="2388901"/>
            <a:ext cx="1553263" cy="92803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7567"/>
              </a:gs>
              <a:gs pos="59000">
                <a:srgbClr val="BE645A"/>
              </a:gs>
              <a:gs pos="77000">
                <a:srgbClr val="AB554D"/>
              </a:gs>
              <a:gs pos="100000">
                <a:srgbClr val="9E4D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437" y="2564276"/>
            <a:ext cx="609487" cy="2428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9093" y="2610142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CH</a:t>
            </a:r>
            <a:r>
              <a:rPr lang="en-US" altLang="ko-KR" sz="24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1</a:t>
            </a:r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.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437" y="2968865"/>
            <a:ext cx="609487" cy="242866"/>
          </a:xfrm>
          <a:prstGeom prst="rect">
            <a:avLst/>
          </a:prstGeom>
        </p:spPr>
      </p:pic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2863792" y="2687086"/>
            <a:ext cx="5605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</a:t>
            </a:r>
            <a:r>
              <a:rPr kumimoji="0" lang="en-US" altLang="ko-KR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 </a:t>
            </a:r>
            <a:r>
              <a:rPr kumimoji="0" lang="ko-KR" altLang="en-US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소개</a:t>
            </a:r>
            <a:endParaRPr kumimoji="0" lang="en-US" altLang="ko-KR" sz="26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12733" y="3404766"/>
            <a:ext cx="7840613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 flipH="1">
            <a:off x="683568" y="3404766"/>
            <a:ext cx="1581817" cy="9359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C9AB6"/>
              </a:gs>
              <a:gs pos="59000">
                <a:srgbClr val="608FB0"/>
              </a:gs>
              <a:gs pos="77000">
                <a:srgbClr val="4C7EA3"/>
              </a:gs>
              <a:gs pos="100000">
                <a:srgbClr val="3E749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480" y="3655331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CH</a:t>
            </a:r>
            <a:r>
              <a:rPr lang="en-US" altLang="ko-KR" sz="24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2</a:t>
            </a:r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. 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724" y="3589742"/>
            <a:ext cx="683260" cy="215592"/>
          </a:xfrm>
          <a:prstGeom prst="rect">
            <a:avLst/>
          </a:prstGeom>
        </p:spPr>
      </p:pic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851639" y="3662304"/>
            <a:ext cx="5617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6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777" y="3971588"/>
            <a:ext cx="683260" cy="215592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725332" y="4420944"/>
            <a:ext cx="7845361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 flipH="1">
            <a:off x="700917" y="4419983"/>
            <a:ext cx="1553263" cy="92803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7567"/>
              </a:gs>
              <a:gs pos="59000">
                <a:srgbClr val="BE645A"/>
              </a:gs>
              <a:gs pos="77000">
                <a:srgbClr val="AB554D"/>
              </a:gs>
              <a:gs pos="100000">
                <a:srgbClr val="9E4D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784" y="4595358"/>
            <a:ext cx="609487" cy="2428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6440" y="464122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CH</a:t>
            </a:r>
            <a:r>
              <a:rPr lang="en-US" altLang="ko-KR" sz="24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3</a:t>
            </a:r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. 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784" y="4999947"/>
            <a:ext cx="609487" cy="242866"/>
          </a:xfrm>
          <a:prstGeom prst="rect">
            <a:avLst/>
          </a:prstGeom>
        </p:spPr>
      </p:pic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2881139" y="4718168"/>
            <a:ext cx="5605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특장점 및 기대효과</a:t>
            </a:r>
            <a:endParaRPr kumimoji="0" lang="en-US" altLang="ko-KR" sz="26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730080" y="5445373"/>
            <a:ext cx="7840613" cy="928038"/>
          </a:xfrm>
          <a:prstGeom prst="roundRect">
            <a:avLst>
              <a:gd name="adj" fmla="val 0"/>
            </a:avLst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 flipH="1">
            <a:off x="700915" y="5445373"/>
            <a:ext cx="1581817" cy="9359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C9AB6"/>
              </a:gs>
              <a:gs pos="59000">
                <a:srgbClr val="608FB0"/>
              </a:gs>
              <a:gs pos="77000">
                <a:srgbClr val="4C7EA3"/>
              </a:gs>
              <a:gs pos="100000">
                <a:srgbClr val="3E749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827" y="5695938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CH</a:t>
            </a:r>
            <a:r>
              <a:rPr lang="en-US" altLang="ko-KR" sz="24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4</a:t>
            </a:r>
            <a:r>
              <a:rPr lang="en-US" altLang="ko-KR" sz="16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. 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071" y="5630349"/>
            <a:ext cx="683260" cy="215592"/>
          </a:xfrm>
          <a:prstGeom prst="rect">
            <a:avLst/>
          </a:prstGeom>
        </p:spPr>
      </p:pic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2868986" y="5702911"/>
            <a:ext cx="5617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ko-KR" altLang="en-US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향후 추진 방안 </a:t>
            </a:r>
            <a:r>
              <a:rPr lang="ko-KR" altLang="en-US" sz="26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및 지원 체계</a:t>
            </a:r>
            <a:endParaRPr kumimoji="0" lang="en-US" altLang="ko-KR" sz="26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24" y="6012195"/>
            <a:ext cx="683260" cy="215592"/>
          </a:xfrm>
          <a:prstGeom prst="rect">
            <a:avLst/>
          </a:prstGeom>
        </p:spPr>
      </p:pic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pPr/>
              <a:t>2</a:t>
            </a:fld>
            <a:endParaRPr lang="ko-KR" altLang="en-US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08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5.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향후 추진 방안 및 지원 체계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20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31" name="그룹 36"/>
          <p:cNvGrpSpPr/>
          <p:nvPr/>
        </p:nvGrpSpPr>
        <p:grpSpPr>
          <a:xfrm>
            <a:off x="323528" y="902936"/>
            <a:ext cx="3096344" cy="350865"/>
            <a:chOff x="593596" y="1196036"/>
            <a:chExt cx="3096344" cy="350865"/>
          </a:xfrm>
        </p:grpSpPr>
        <p:sp>
          <p:nvSpPr>
            <p:cNvPr id="33" name="TextBox 32"/>
            <p:cNvSpPr txBox="1"/>
            <p:nvPr/>
          </p:nvSpPr>
          <p:spPr>
            <a:xfrm>
              <a:off x="881034" y="1196036"/>
              <a:ext cx="2808906" cy="350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지원 체계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34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grpSp>
        <p:nvGrpSpPr>
          <p:cNvPr id="56" name="그룹 55"/>
          <p:cNvGrpSpPr/>
          <p:nvPr/>
        </p:nvGrpSpPr>
        <p:grpSpPr>
          <a:xfrm>
            <a:off x="299790" y="1556792"/>
            <a:ext cx="2664296" cy="4654839"/>
            <a:chOff x="6012160" y="1026408"/>
            <a:chExt cx="2992438" cy="5329238"/>
          </a:xfrm>
        </p:grpSpPr>
        <p:sp>
          <p:nvSpPr>
            <p:cNvPr id="57" name="AutoShape 24"/>
            <p:cNvSpPr>
              <a:spLocks noChangeArrowheads="1"/>
            </p:cNvSpPr>
            <p:nvPr/>
          </p:nvSpPr>
          <p:spPr bwMode="auto">
            <a:xfrm>
              <a:off x="6012160" y="1088321"/>
              <a:ext cx="2992438" cy="5267325"/>
            </a:xfrm>
            <a:prstGeom prst="roundRect">
              <a:avLst>
                <a:gd name="adj" fmla="val 8301"/>
              </a:avLst>
            </a:prstGeom>
            <a:solidFill>
              <a:srgbClr val="333333"/>
            </a:solidFill>
            <a:ln w="9525" algn="ctr">
              <a:noFill/>
              <a:round/>
              <a:headEnd/>
              <a:tailEnd/>
            </a:ln>
            <a:effectLst>
              <a:outerShdw dist="38100" dir="5400000" algn="ctr" rotWithShape="0">
                <a:srgbClr val="23232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AutoShape 25"/>
            <p:cNvSpPr>
              <a:spLocks noChangeArrowheads="1"/>
            </p:cNvSpPr>
            <p:nvPr/>
          </p:nvSpPr>
          <p:spPr bwMode="auto">
            <a:xfrm>
              <a:off x="6102648" y="1161346"/>
              <a:ext cx="2806700" cy="5138737"/>
            </a:xfrm>
            <a:prstGeom prst="roundRect">
              <a:avLst>
                <a:gd name="adj" fmla="val 6588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27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59" name="Group 26"/>
            <p:cNvGrpSpPr>
              <a:grpSpLocks/>
            </p:cNvGrpSpPr>
            <p:nvPr/>
          </p:nvGrpSpPr>
          <p:grpSpPr bwMode="auto">
            <a:xfrm>
              <a:off x="6575723" y="1026408"/>
              <a:ext cx="150812" cy="306388"/>
              <a:chOff x="1141" y="1619"/>
              <a:chExt cx="80" cy="203"/>
            </a:xfrm>
          </p:grpSpPr>
          <p:sp>
            <p:nvSpPr>
              <p:cNvPr id="71" name="Oval 27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" name="AutoShape 28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0" name="Group 30"/>
            <p:cNvGrpSpPr>
              <a:grpSpLocks/>
            </p:cNvGrpSpPr>
            <p:nvPr/>
          </p:nvGrpSpPr>
          <p:grpSpPr bwMode="auto">
            <a:xfrm>
              <a:off x="8275935" y="1026408"/>
              <a:ext cx="150813" cy="306388"/>
              <a:chOff x="1141" y="1619"/>
              <a:chExt cx="80" cy="203"/>
            </a:xfrm>
          </p:grpSpPr>
          <p:sp>
            <p:nvSpPr>
              <p:cNvPr id="69" name="Oval 31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" name="AutoShape 32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1" name="Group 33"/>
            <p:cNvGrpSpPr>
              <a:grpSpLocks/>
            </p:cNvGrpSpPr>
            <p:nvPr/>
          </p:nvGrpSpPr>
          <p:grpSpPr bwMode="auto">
            <a:xfrm>
              <a:off x="6404273" y="1026408"/>
              <a:ext cx="150812" cy="306388"/>
              <a:chOff x="1141" y="1619"/>
              <a:chExt cx="80" cy="203"/>
            </a:xfrm>
          </p:grpSpPr>
          <p:sp>
            <p:nvSpPr>
              <p:cNvPr id="67" name="Oval 34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8" name="AutoShape 35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2" name="Group 36"/>
            <p:cNvGrpSpPr>
              <a:grpSpLocks/>
            </p:cNvGrpSpPr>
            <p:nvPr/>
          </p:nvGrpSpPr>
          <p:grpSpPr bwMode="auto">
            <a:xfrm>
              <a:off x="8447385" y="1026408"/>
              <a:ext cx="150813" cy="306388"/>
              <a:chOff x="1141" y="1619"/>
              <a:chExt cx="80" cy="203"/>
            </a:xfrm>
          </p:grpSpPr>
          <p:sp>
            <p:nvSpPr>
              <p:cNvPr id="65" name="Oval 37"/>
              <p:cNvSpPr>
                <a:spLocks noChangeArrowheads="1"/>
              </p:cNvSpPr>
              <p:nvPr/>
            </p:nvSpPr>
            <p:spPr bwMode="auto">
              <a:xfrm>
                <a:off x="1141" y="1742"/>
                <a:ext cx="80" cy="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" name="AutoShape 38"/>
              <p:cNvSpPr>
                <a:spLocks noChangeArrowheads="1"/>
              </p:cNvSpPr>
              <p:nvPr/>
            </p:nvSpPr>
            <p:spPr bwMode="auto">
              <a:xfrm>
                <a:off x="1158" y="1619"/>
                <a:ext cx="44" cy="1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4141"/>
                  </a:gs>
                  <a:gs pos="50000">
                    <a:srgbClr val="FFFFFF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434343">
                    <a:alpha val="47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63" name="Text Box 39"/>
            <p:cNvSpPr txBox="1">
              <a:spLocks noChangeArrowheads="1"/>
            </p:cNvSpPr>
            <p:nvPr/>
          </p:nvSpPr>
          <p:spPr bwMode="auto">
            <a:xfrm>
              <a:off x="6083598" y="1409208"/>
              <a:ext cx="2808286" cy="45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000" dirty="0" smtClean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전국 지원 체제</a:t>
              </a:r>
              <a:endParaRPr lang="en-US" altLang="ko-KR" sz="20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6083598" y="2068733"/>
              <a:ext cx="2806699" cy="3699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marL="171450" indent="-1714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r>
                <a:rPr lang="ko-KR" altLang="en-US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전국 원격 지원 및 마케팅 운영 지원 센터</a:t>
              </a:r>
              <a:endParaRPr lang="en-US" altLang="ko-KR" sz="14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marL="0" indent="0" eaLnBrk="1" hangingPunct="1">
                <a:lnSpc>
                  <a:spcPts val="2100"/>
                </a:lnSpc>
              </a:pPr>
              <a:r>
                <a:rPr lang="en-US" altLang="ko-KR" sz="1400" dirty="0">
                  <a:latin typeface="HY수평선B" pitchFamily="18" charset="-127"/>
                  <a:ea typeface="HY수평선B" pitchFamily="18" charset="-127"/>
                  <a:cs typeface="Arial" charset="0"/>
                </a:rPr>
                <a:t> </a:t>
              </a:r>
              <a:r>
                <a:rPr lang="en-US" altLang="ko-KR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  </a:t>
              </a:r>
              <a:r>
                <a:rPr lang="ko-KR" altLang="en-US" sz="1400" dirty="0" smtClean="0">
                  <a:solidFill>
                    <a:srgbClr val="00B0F0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대표전화 </a:t>
              </a:r>
              <a:r>
                <a:rPr lang="en-US" altLang="ko-KR" sz="1400" smtClean="0">
                  <a:solidFill>
                    <a:srgbClr val="00B0F0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: 1877-0077</a:t>
              </a:r>
              <a:r>
                <a:rPr lang="ko-KR" altLang="en-US" sz="1400" smtClean="0">
                  <a:solidFill>
                    <a:srgbClr val="00B0F0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 </a:t>
              </a:r>
              <a:endParaRPr lang="en-US" altLang="ko-KR" sz="1400" strike="sngStrike" dirty="0" smtClean="0">
                <a:solidFill>
                  <a:srgbClr val="00B0F0"/>
                </a:solidFill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marL="0" indent="0" eaLnBrk="1" hangingPunct="1">
                <a:lnSpc>
                  <a:spcPts val="2100"/>
                </a:lnSpc>
              </a:pPr>
              <a:endParaRPr lang="en-US" altLang="ko-KR" sz="14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r>
                <a:rPr lang="ko-KR" altLang="en-US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전국 </a:t>
              </a:r>
              <a:r>
                <a:rPr lang="en-US" altLang="ko-KR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15</a:t>
              </a:r>
              <a:r>
                <a:rPr lang="ko-KR" altLang="en-US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개사 설치 및 지원 망 체제</a:t>
              </a:r>
              <a:endParaRPr lang="en-US" altLang="ko-KR" sz="14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endParaRPr lang="en-US" altLang="ko-KR" sz="1400" dirty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r>
                <a:rPr lang="ko-KR" altLang="en-US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신속한 원격 지원</a:t>
              </a:r>
              <a:r>
                <a:rPr lang="en-US" altLang="ko-KR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, </a:t>
              </a:r>
              <a:r>
                <a:rPr lang="ko-KR" altLang="en-US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방문 지원</a:t>
              </a:r>
              <a:r>
                <a:rPr lang="en-US" altLang="ko-KR" sz="1400" dirty="0">
                  <a:latin typeface="HY수평선B" pitchFamily="18" charset="-127"/>
                  <a:ea typeface="HY수평선B" pitchFamily="18" charset="-127"/>
                  <a:cs typeface="Arial" charset="0"/>
                </a:rPr>
                <a:t> </a:t>
              </a:r>
              <a:r>
                <a:rPr lang="ko-KR" altLang="en-US" sz="1400" dirty="0" smtClean="0">
                  <a:latin typeface="HY수평선B" pitchFamily="18" charset="-127"/>
                  <a:ea typeface="HY수평선B" pitchFamily="18" charset="-127"/>
                  <a:cs typeface="Arial" charset="0"/>
                </a:rPr>
                <a:t>및 마케팅 운영 지원 서비스</a:t>
              </a:r>
              <a:endParaRPr lang="en-US" altLang="ko-KR" sz="1400" dirty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eaLnBrk="1" hangingPunct="1">
                <a:lnSpc>
                  <a:spcPts val="2100"/>
                </a:lnSpc>
                <a:buFont typeface="Wingdings" pitchFamily="2" charset="2"/>
                <a:buChar char="§"/>
              </a:pPr>
              <a:endParaRPr lang="en-US" altLang="ko-KR" sz="14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  <a:p>
              <a:pPr marL="0" indent="0" eaLnBrk="1" hangingPunct="1">
                <a:lnSpc>
                  <a:spcPts val="2100"/>
                </a:lnSpc>
              </a:pPr>
              <a:endParaRPr lang="en-US" altLang="ko-KR" sz="1400" dirty="0" smtClean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</p:txBody>
        </p:sp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88357"/>
            <a:ext cx="4067833" cy="4803361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46061"/>
            <a:ext cx="1499671" cy="1669187"/>
          </a:xfrm>
          <a:prstGeom prst="rect">
            <a:avLst/>
          </a:prstGeom>
        </p:spPr>
      </p:pic>
      <p:grpSp>
        <p:nvGrpSpPr>
          <p:cNvPr id="76" name="그룹 75"/>
          <p:cNvGrpSpPr/>
          <p:nvPr/>
        </p:nvGrpSpPr>
        <p:grpSpPr>
          <a:xfrm>
            <a:off x="1601436" y="5064787"/>
            <a:ext cx="895072" cy="1066661"/>
            <a:chOff x="593814" y="1772816"/>
            <a:chExt cx="2682042" cy="3205095"/>
          </a:xfrm>
        </p:grpSpPr>
        <p:pic>
          <p:nvPicPr>
            <p:cNvPr id="77" name="그림 2" descr="키즈톡캐릭터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4" y="1772816"/>
              <a:ext cx="2682042" cy="3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05" y="2274591"/>
              <a:ext cx="792088" cy="758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13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" y="63374"/>
            <a:ext cx="9074637" cy="67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3933056"/>
            <a:ext cx="56795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THANK YOU</a:t>
            </a:r>
            <a:br>
              <a:rPr lang="en-US" altLang="ko-KR" sz="5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</a:br>
            <a:r>
              <a: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(</a:t>
            </a:r>
            <a:r>
              <a:rPr lang="ko-KR" altLang="en-US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유</a:t>
            </a:r>
            <a:r>
              <a: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)</a:t>
            </a:r>
            <a:r>
              <a:rPr lang="ko-KR" altLang="en-US" sz="4000" dirty="0" err="1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하존솔루션</a:t>
            </a:r>
            <a:endParaRPr lang="en-US" altLang="ko-KR" sz="40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  <a:cs typeface="Arial" pitchFamily="34" charset="0"/>
            </a:endParaRPr>
          </a:p>
          <a:p>
            <a:pPr algn="ctr"/>
            <a:r>
              <a: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1877-0077</a:t>
            </a:r>
          </a:p>
          <a:p>
            <a:pPr algn="ctr"/>
            <a:r>
              <a:rPr lang="en-US" altLang="ko-KR" sz="4000" dirty="0">
                <a:solidFill>
                  <a:prstClr val="white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www.hazon.co.kr</a:t>
            </a:r>
            <a:endParaRPr lang="ko-KR" altLang="en-US" sz="4000" dirty="0">
              <a:solidFill>
                <a:prstClr val="white"/>
              </a:solidFill>
              <a:latin typeface="HY동녘B" pitchFamily="18" charset="-127"/>
              <a:ea typeface="HY동녘B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Page </a:t>
            </a:r>
            <a:fld id="{C856120E-E3F3-41D5-96DB-FE4A634DC7BB}" type="slidenum">
              <a:rPr lang="ko-KR" altLang="en-US" smtClean="0">
                <a:solidFill>
                  <a:schemeClr val="bg1"/>
                </a:solidFill>
              </a:rPr>
              <a:pPr/>
              <a:t>21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93814" y="1772816"/>
            <a:ext cx="2682042" cy="3205095"/>
            <a:chOff x="593814" y="1772816"/>
            <a:chExt cx="2682042" cy="3205095"/>
          </a:xfrm>
        </p:grpSpPr>
        <p:pic>
          <p:nvPicPr>
            <p:cNvPr id="11" name="그림 2" descr="키즈톡캐릭터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4" y="1772816"/>
              <a:ext cx="2682042" cy="3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05" y="2274591"/>
              <a:ext cx="792088" cy="758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 descr="D:\My Document_2017\서비스\Push마케팅\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0455"/>
            <a:ext cx="212528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1.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소개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3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47" name="그룹 36"/>
          <p:cNvGrpSpPr/>
          <p:nvPr/>
        </p:nvGrpSpPr>
        <p:grpSpPr>
          <a:xfrm>
            <a:off x="323528" y="908720"/>
            <a:ext cx="3096344" cy="415498"/>
            <a:chOff x="593596" y="1201820"/>
            <a:chExt cx="3096344" cy="415498"/>
          </a:xfrm>
        </p:grpSpPr>
        <p:sp>
          <p:nvSpPr>
            <p:cNvPr id="48" name="TextBox 47"/>
            <p:cNvSpPr txBox="1"/>
            <p:nvPr/>
          </p:nvSpPr>
          <p:spPr>
            <a:xfrm>
              <a:off x="881034" y="1201820"/>
              <a:ext cx="280890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도입</a:t>
              </a:r>
              <a:r>
                <a:rPr lang="en-US" altLang="ko-KR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</a:t>
              </a: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필요성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49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2" name="직사각형 11"/>
          <p:cNvSpPr/>
          <p:nvPr/>
        </p:nvSpPr>
        <p:spPr>
          <a:xfrm>
            <a:off x="180554" y="1405160"/>
            <a:ext cx="8082443" cy="36080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807908" y="1581505"/>
            <a:ext cx="0" cy="313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471993" y="1581505"/>
            <a:ext cx="0" cy="313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30"/>
          <p:cNvGrpSpPr/>
          <p:nvPr/>
        </p:nvGrpSpPr>
        <p:grpSpPr>
          <a:xfrm>
            <a:off x="295857" y="1524905"/>
            <a:ext cx="2587943" cy="1688071"/>
            <a:chOff x="616087" y="1677989"/>
            <a:chExt cx="2817031" cy="2042834"/>
          </a:xfrm>
        </p:grpSpPr>
        <p:sp>
          <p:nvSpPr>
            <p:cNvPr id="16" name="직사각형 15"/>
            <p:cNvSpPr/>
            <p:nvPr/>
          </p:nvSpPr>
          <p:spPr>
            <a:xfrm>
              <a:off x="733118" y="1823318"/>
              <a:ext cx="2700000" cy="4575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65113" algn="ctr">
                <a:lnSpc>
                  <a:spcPct val="130000"/>
                </a:lnSpc>
              </a:pPr>
              <a:r>
                <a:rPr lang="en-US" altLang="ko-KR" sz="1200" spc="-60" dirty="0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            01. </a:t>
              </a:r>
              <a:r>
                <a:rPr lang="ko-KR" altLang="en-US" sz="1200" spc="-60" dirty="0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신뢰성 및 </a:t>
              </a:r>
              <a:r>
                <a:rPr lang="ko-KR" altLang="en-US" sz="1200" spc="-60" dirty="0" err="1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위생성</a:t>
              </a:r>
              <a:endParaRPr lang="en-US" altLang="ko-KR" sz="1200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616087" y="1677989"/>
              <a:ext cx="920335" cy="9203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25118" y="2280823"/>
              <a:ext cx="2808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</p:grpSp>
      <p:grpSp>
        <p:nvGrpSpPr>
          <p:cNvPr id="19" name="그룹 30"/>
          <p:cNvGrpSpPr/>
          <p:nvPr/>
        </p:nvGrpSpPr>
        <p:grpSpPr>
          <a:xfrm>
            <a:off x="2945209" y="1524905"/>
            <a:ext cx="2587943" cy="1688071"/>
            <a:chOff x="616087" y="1677989"/>
            <a:chExt cx="2817031" cy="2042834"/>
          </a:xfrm>
        </p:grpSpPr>
        <p:sp>
          <p:nvSpPr>
            <p:cNvPr id="20" name="직사각형 19"/>
            <p:cNvSpPr/>
            <p:nvPr/>
          </p:nvSpPr>
          <p:spPr>
            <a:xfrm>
              <a:off x="733118" y="1823318"/>
              <a:ext cx="2700000" cy="4575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65113" algn="ctr">
                <a:lnSpc>
                  <a:spcPct val="130000"/>
                </a:lnSpc>
              </a:pPr>
              <a:r>
                <a:rPr lang="en-US" altLang="ko-KR" sz="1200" spc="-60" dirty="0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                02. </a:t>
              </a:r>
              <a:r>
                <a:rPr lang="ko-KR" altLang="en-US" sz="1200" spc="-60" dirty="0" err="1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불편성</a:t>
              </a:r>
              <a:r>
                <a:rPr lang="ko-KR" altLang="en-US" sz="1200" spc="-60" dirty="0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 및 관리 효율성</a:t>
              </a:r>
              <a:endParaRPr lang="en-US" altLang="ko-KR" sz="1200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616087" y="1677989"/>
              <a:ext cx="920335" cy="9203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25118" y="2280823"/>
              <a:ext cx="2808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</p:grpSp>
      <p:grpSp>
        <p:nvGrpSpPr>
          <p:cNvPr id="23" name="그룹 30"/>
          <p:cNvGrpSpPr/>
          <p:nvPr/>
        </p:nvGrpSpPr>
        <p:grpSpPr>
          <a:xfrm>
            <a:off x="5609295" y="1524905"/>
            <a:ext cx="2587943" cy="1688071"/>
            <a:chOff x="616087" y="1677989"/>
            <a:chExt cx="2817031" cy="2042834"/>
          </a:xfrm>
        </p:grpSpPr>
        <p:sp>
          <p:nvSpPr>
            <p:cNvPr id="24" name="직사각형 23"/>
            <p:cNvSpPr/>
            <p:nvPr/>
          </p:nvSpPr>
          <p:spPr>
            <a:xfrm>
              <a:off x="733118" y="1823318"/>
              <a:ext cx="2700000" cy="4575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indent="-265113" algn="ctr">
                <a:lnSpc>
                  <a:spcPct val="130000"/>
                </a:lnSpc>
              </a:pPr>
              <a:r>
                <a:rPr lang="en-US" altLang="ko-KR" sz="1200" spc="-60" dirty="0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   03. </a:t>
              </a:r>
              <a:r>
                <a:rPr lang="ko-KR" altLang="en-US" sz="1200" spc="-60" dirty="0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비용 절감</a:t>
              </a:r>
              <a:endParaRPr lang="en-US" altLang="ko-KR" sz="1200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616087" y="1677989"/>
              <a:ext cx="920335" cy="9203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5118" y="2280823"/>
              <a:ext cx="2808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 rot="5400000">
            <a:off x="1028413" y="3029558"/>
            <a:ext cx="1106912" cy="2579647"/>
          </a:xfrm>
          <a:custGeom>
            <a:avLst/>
            <a:gdLst>
              <a:gd name="connsiteX0" fmla="*/ 0 w 1424347"/>
              <a:gd name="connsiteY0" fmla="*/ 0 h 2867109"/>
              <a:gd name="connsiteX1" fmla="*/ 712174 w 1424347"/>
              <a:gd name="connsiteY1" fmla="*/ 0 h 2867109"/>
              <a:gd name="connsiteX2" fmla="*/ 1424347 w 1424347"/>
              <a:gd name="connsiteY2" fmla="*/ 1433555 h 2867109"/>
              <a:gd name="connsiteX3" fmla="*/ 712174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712174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46088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090546 w 1424347"/>
              <a:gd name="connsiteY1" fmla="*/ 1051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31532 h 2898641"/>
              <a:gd name="connsiteX1" fmla="*/ 1090546 w 1424347"/>
              <a:gd name="connsiteY1" fmla="*/ 0 h 2898641"/>
              <a:gd name="connsiteX2" fmla="*/ 1424347 w 1424347"/>
              <a:gd name="connsiteY2" fmla="*/ 1465087 h 2898641"/>
              <a:gd name="connsiteX3" fmla="*/ 1143098 w 1424347"/>
              <a:gd name="connsiteY3" fmla="*/ 2898641 h 2898641"/>
              <a:gd name="connsiteX4" fmla="*/ 0 w 1424347"/>
              <a:gd name="connsiteY4" fmla="*/ 2898641 h 2898641"/>
              <a:gd name="connsiteX5" fmla="*/ 0 w 1424347"/>
              <a:gd name="connsiteY5" fmla="*/ 31532 h 2898641"/>
              <a:gd name="connsiteX0" fmla="*/ 0 w 1424347"/>
              <a:gd name="connsiteY0" fmla="*/ 0 h 2867109"/>
              <a:gd name="connsiteX1" fmla="*/ 1090546 w 1424347"/>
              <a:gd name="connsiteY1" fmla="*/ 1051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090546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347" h="2867109">
                <a:moveTo>
                  <a:pt x="0" y="0"/>
                </a:moveTo>
                <a:lnTo>
                  <a:pt x="1090546" y="0"/>
                </a:lnTo>
                <a:lnTo>
                  <a:pt x="1424347" y="1433555"/>
                </a:lnTo>
                <a:lnTo>
                  <a:pt x="1143098" y="2867109"/>
                </a:lnTo>
                <a:lnTo>
                  <a:pt x="0" y="28671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100" dirty="0">
              <a:solidFill>
                <a:prstClr val="white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 rot="5400000">
            <a:off x="3686426" y="3029558"/>
            <a:ext cx="1106912" cy="2579647"/>
          </a:xfrm>
          <a:custGeom>
            <a:avLst/>
            <a:gdLst>
              <a:gd name="connsiteX0" fmla="*/ 0 w 1424347"/>
              <a:gd name="connsiteY0" fmla="*/ 0 h 2867109"/>
              <a:gd name="connsiteX1" fmla="*/ 712174 w 1424347"/>
              <a:gd name="connsiteY1" fmla="*/ 0 h 2867109"/>
              <a:gd name="connsiteX2" fmla="*/ 1424347 w 1424347"/>
              <a:gd name="connsiteY2" fmla="*/ 1433555 h 2867109"/>
              <a:gd name="connsiteX3" fmla="*/ 712174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712174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46088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090546 w 1424347"/>
              <a:gd name="connsiteY1" fmla="*/ 1051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31532 h 2898641"/>
              <a:gd name="connsiteX1" fmla="*/ 1090546 w 1424347"/>
              <a:gd name="connsiteY1" fmla="*/ 0 h 2898641"/>
              <a:gd name="connsiteX2" fmla="*/ 1424347 w 1424347"/>
              <a:gd name="connsiteY2" fmla="*/ 1465087 h 2898641"/>
              <a:gd name="connsiteX3" fmla="*/ 1143098 w 1424347"/>
              <a:gd name="connsiteY3" fmla="*/ 2898641 h 2898641"/>
              <a:gd name="connsiteX4" fmla="*/ 0 w 1424347"/>
              <a:gd name="connsiteY4" fmla="*/ 2898641 h 2898641"/>
              <a:gd name="connsiteX5" fmla="*/ 0 w 1424347"/>
              <a:gd name="connsiteY5" fmla="*/ 31532 h 2898641"/>
              <a:gd name="connsiteX0" fmla="*/ 0 w 1424347"/>
              <a:gd name="connsiteY0" fmla="*/ 0 h 2867109"/>
              <a:gd name="connsiteX1" fmla="*/ 1090546 w 1424347"/>
              <a:gd name="connsiteY1" fmla="*/ 1051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090546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347" h="2867109">
                <a:moveTo>
                  <a:pt x="0" y="0"/>
                </a:moveTo>
                <a:lnTo>
                  <a:pt x="1090546" y="0"/>
                </a:lnTo>
                <a:lnTo>
                  <a:pt x="1424347" y="1433555"/>
                </a:lnTo>
                <a:lnTo>
                  <a:pt x="1143098" y="2867109"/>
                </a:lnTo>
                <a:lnTo>
                  <a:pt x="0" y="28671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100" dirty="0">
              <a:solidFill>
                <a:prstClr val="white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 rot="5400000">
            <a:off x="6369020" y="3029558"/>
            <a:ext cx="1106912" cy="2579647"/>
          </a:xfrm>
          <a:custGeom>
            <a:avLst/>
            <a:gdLst>
              <a:gd name="connsiteX0" fmla="*/ 0 w 1424347"/>
              <a:gd name="connsiteY0" fmla="*/ 0 h 2867109"/>
              <a:gd name="connsiteX1" fmla="*/ 712174 w 1424347"/>
              <a:gd name="connsiteY1" fmla="*/ 0 h 2867109"/>
              <a:gd name="connsiteX2" fmla="*/ 1424347 w 1424347"/>
              <a:gd name="connsiteY2" fmla="*/ 1433555 h 2867109"/>
              <a:gd name="connsiteX3" fmla="*/ 712174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712174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46088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122077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090546 w 1424347"/>
              <a:gd name="connsiteY1" fmla="*/ 1051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31532 h 2898641"/>
              <a:gd name="connsiteX1" fmla="*/ 1090546 w 1424347"/>
              <a:gd name="connsiteY1" fmla="*/ 0 h 2898641"/>
              <a:gd name="connsiteX2" fmla="*/ 1424347 w 1424347"/>
              <a:gd name="connsiteY2" fmla="*/ 1465087 h 2898641"/>
              <a:gd name="connsiteX3" fmla="*/ 1143098 w 1424347"/>
              <a:gd name="connsiteY3" fmla="*/ 2898641 h 2898641"/>
              <a:gd name="connsiteX4" fmla="*/ 0 w 1424347"/>
              <a:gd name="connsiteY4" fmla="*/ 2898641 h 2898641"/>
              <a:gd name="connsiteX5" fmla="*/ 0 w 1424347"/>
              <a:gd name="connsiteY5" fmla="*/ 31532 h 2898641"/>
              <a:gd name="connsiteX0" fmla="*/ 0 w 1424347"/>
              <a:gd name="connsiteY0" fmla="*/ 0 h 2867109"/>
              <a:gd name="connsiteX1" fmla="*/ 1090546 w 1424347"/>
              <a:gd name="connsiteY1" fmla="*/ 1051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  <a:gd name="connsiteX0" fmla="*/ 0 w 1424347"/>
              <a:gd name="connsiteY0" fmla="*/ 0 h 2867109"/>
              <a:gd name="connsiteX1" fmla="*/ 1090546 w 1424347"/>
              <a:gd name="connsiteY1" fmla="*/ 0 h 2867109"/>
              <a:gd name="connsiteX2" fmla="*/ 1424347 w 1424347"/>
              <a:gd name="connsiteY2" fmla="*/ 1433555 h 2867109"/>
              <a:gd name="connsiteX3" fmla="*/ 1143098 w 1424347"/>
              <a:gd name="connsiteY3" fmla="*/ 2867109 h 2867109"/>
              <a:gd name="connsiteX4" fmla="*/ 0 w 1424347"/>
              <a:gd name="connsiteY4" fmla="*/ 2867109 h 2867109"/>
              <a:gd name="connsiteX5" fmla="*/ 0 w 1424347"/>
              <a:gd name="connsiteY5" fmla="*/ 0 h 286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347" h="2867109">
                <a:moveTo>
                  <a:pt x="0" y="0"/>
                </a:moveTo>
                <a:lnTo>
                  <a:pt x="1090546" y="0"/>
                </a:lnTo>
                <a:lnTo>
                  <a:pt x="1424347" y="1433555"/>
                </a:lnTo>
                <a:lnTo>
                  <a:pt x="1143098" y="2867109"/>
                </a:lnTo>
                <a:lnTo>
                  <a:pt x="0" y="28671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100" dirty="0">
              <a:solidFill>
                <a:prstClr val="white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92047" y="3284985"/>
            <a:ext cx="2579647" cy="469193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pc="-190" dirty="0" smtClean="0">
                <a:latin typeface="HY수평선M" pitchFamily="18" charset="-127"/>
                <a:ea typeface="HY수평선M" pitchFamily="18" charset="-127"/>
              </a:rPr>
              <a:t>얼굴 인식 기반  안심 서비스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2838" y="3813027"/>
            <a:ext cx="257993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사고 시  경찰서  연동 을  통한  신속한  사고  대응  처리 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얼굴인식  기반 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위생성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및  편리성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정확성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신속성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편리성 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고객 만족도 상승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950060" y="3284984"/>
            <a:ext cx="2579647" cy="493000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latin typeface="HY수평선M" pitchFamily="18" charset="-127"/>
                <a:ea typeface="HY수평선M" pitchFamily="18" charset="-127"/>
              </a:rPr>
              <a:t>IoT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기반 통합 안심 서비스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632654" y="3284984"/>
            <a:ext cx="2579647" cy="493000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pc="-150" dirty="0" smtClean="0">
                <a:latin typeface="HY수평선M" pitchFamily="18" charset="-127"/>
                <a:ea typeface="HY수평선M" pitchFamily="18" charset="-127"/>
              </a:rPr>
              <a:t>Push </a:t>
            </a:r>
            <a:r>
              <a:rPr lang="ko-KR" altLang="en-US" sz="1200" spc="-150" dirty="0" smtClean="0">
                <a:latin typeface="HY수평선M" pitchFamily="18" charset="-127"/>
                <a:ea typeface="HY수평선M" pitchFamily="18" charset="-127"/>
              </a:rPr>
              <a:t>기반  문자</a:t>
            </a:r>
            <a:r>
              <a:rPr lang="en-US" altLang="ko-KR" sz="1200" spc="-15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spc="-150" dirty="0" smtClean="0">
                <a:latin typeface="HY수평선M" pitchFamily="18" charset="-127"/>
                <a:ea typeface="HY수평선M" pitchFamily="18" charset="-127"/>
              </a:rPr>
              <a:t>이미지</a:t>
            </a:r>
            <a:r>
              <a:rPr lang="en-US" altLang="ko-KR" sz="1200" spc="-15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spc="-150" dirty="0" smtClean="0">
                <a:latin typeface="HY수평선M" pitchFamily="18" charset="-127"/>
                <a:ea typeface="HY수평선M" pitchFamily="18" charset="-127"/>
              </a:rPr>
              <a:t>동영상 전송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6329" y="2401838"/>
            <a:ext cx="275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자녀 사고  위험성  및  불안감 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지문을 통한 바이러스 전염  및 인식 불가</a:t>
            </a:r>
            <a:endParaRPr lang="en-US" altLang="ko-KR" sz="1100" spc="-150" dirty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카드 소지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불편성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및  대여 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복제로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불신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2045" y="2068664"/>
            <a:ext cx="2629255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spc="-150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학부모 불안감 및 악성 바이러스 전염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945763" y="2060848"/>
            <a:ext cx="2629255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spc="-150" dirty="0" err="1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불편성</a:t>
            </a:r>
            <a:r>
              <a:rPr lang="ko-KR" altLang="en-US" sz="1300" spc="-150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 및  관리의 어려움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582651" y="2068664"/>
            <a:ext cx="2629255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spc="-150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문자 발송  및 소모품 비용 발생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403369" y="2381200"/>
            <a:ext cx="236692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052721" y="2381200"/>
            <a:ext cx="236692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5712658" y="2381200"/>
            <a:ext cx="236692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5647985" y="1644995"/>
            <a:ext cx="775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kern="10" spc="-70" dirty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Save</a:t>
            </a:r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23528" y="1644995"/>
            <a:ext cx="727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kern="10" spc="-70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Safe</a:t>
            </a:r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902102" y="1644995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kern="10" spc="-70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Smart</a:t>
            </a:r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54" name="WordArt 259"/>
          <p:cNvSpPr>
            <a:spLocks noChangeArrowheads="1" noChangeShapeType="1" noTextEdit="1"/>
          </p:cNvSpPr>
          <p:nvPr/>
        </p:nvSpPr>
        <p:spPr bwMode="gray">
          <a:xfrm>
            <a:off x="2356898" y="5205186"/>
            <a:ext cx="4391041" cy="339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ko-KR"/>
            </a:defPPr>
            <a:lvl1pPr algn="ctr" rtl="0" font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 typeface="Wingdings 2" pitchFamily="18" charset="2"/>
              <a:buChar char="¡"/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1pPr>
            <a:lvl2pPr marL="457200" algn="ctr" rtl="0" font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 typeface="Wingdings 2" pitchFamily="18" charset="2"/>
              <a:buChar char="¡"/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2pPr>
            <a:lvl3pPr marL="914400" algn="ctr" rtl="0" font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 typeface="Wingdings 2" pitchFamily="18" charset="2"/>
              <a:buChar char="¡"/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3pPr>
            <a:lvl4pPr marL="1371600" algn="ctr" rtl="0" font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 typeface="Wingdings 2" pitchFamily="18" charset="2"/>
              <a:buChar char="¡"/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4pPr>
            <a:lvl5pPr marL="1828800" algn="ctr" rtl="0" font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 typeface="Wingdings 2" pitchFamily="18" charset="2"/>
              <a:buChar char="¡"/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9pPr>
          </a:lstStyle>
          <a:p>
            <a:pPr algn="l">
              <a:lnSpc>
                <a:spcPct val="100000"/>
              </a:lnSpc>
              <a:buFont typeface="Wingdings 2" pitchFamily="18" charset="2"/>
              <a:buNone/>
            </a:pPr>
            <a:r>
              <a:rPr lang="en-US" altLang="ko-KR" sz="1600" b="1" kern="10" spc="-70" dirty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3</a:t>
            </a:r>
            <a:r>
              <a:rPr lang="en-US" altLang="ko-KR" sz="1600" b="1" kern="10" spc="-70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S Strategy (Safe. Smart. Save)</a:t>
            </a:r>
            <a:endParaRPr lang="ko-KR" altLang="en-US" sz="1600" b="1" kern="10" spc="-70" dirty="0">
              <a:solidFill>
                <a:srgbClr val="ED1C24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55" name="Picture 2" descr="C:\Documents and Settings\WooGang\바탕 화면\KT\받은자료\기타\사람실루엣\ㅁ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81" y="4819125"/>
            <a:ext cx="855182" cy="1778227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195736" y="5708241"/>
            <a:ext cx="519904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ctr" latinLnBrk="0">
              <a:lnSpc>
                <a:spcPct val="150000"/>
              </a:lnSpc>
              <a:defRPr sz="1600">
                <a:ea typeface="MS PGothic" pitchFamily="34" charset="-128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1800" b="1" dirty="0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 기존 방식 문제점을 보완한</a:t>
            </a:r>
            <a:r>
              <a:rPr lang="en-US" altLang="ko-KR" sz="1800" b="1" dirty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800" b="1" dirty="0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신개념 </a:t>
            </a:r>
            <a:r>
              <a:rPr lang="ko-KR" altLang="en-US" sz="1800" b="1" dirty="0" err="1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클라우드</a:t>
            </a:r>
            <a:r>
              <a:rPr lang="ko-KR" altLang="en-US" sz="1800" b="1" dirty="0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 기반</a:t>
            </a:r>
            <a:r>
              <a:rPr lang="en-US" altLang="ko-KR" sz="1800" b="1" dirty="0" smtClean="0">
                <a:solidFill>
                  <a:prstClr val="black"/>
                </a:solidFill>
                <a:latin typeface="HY수평선M" pitchFamily="18" charset="-127"/>
                <a:ea typeface="HY수평선M" pitchFamily="18" charset="-127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ko-KR" sz="2000" b="1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“</a:t>
            </a:r>
            <a:r>
              <a:rPr lang="en-US" altLang="ko-KR" sz="2000" b="1" dirty="0" err="1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IoT</a:t>
            </a:r>
            <a:r>
              <a:rPr lang="ko-KR" altLang="en-US" sz="2000" b="1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기반 얼굴인식 </a:t>
            </a:r>
            <a:r>
              <a:rPr lang="ko-KR" altLang="en-US" sz="2000" b="1" dirty="0" err="1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등하교</a:t>
            </a:r>
            <a:r>
              <a:rPr lang="ko-KR" altLang="en-US" sz="2000" b="1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 통합 안심 서비스</a:t>
            </a:r>
            <a:r>
              <a:rPr lang="en-US" altLang="ko-KR" sz="2000" b="1" dirty="0" smtClean="0">
                <a:solidFill>
                  <a:srgbClr val="ED1C24"/>
                </a:solidFill>
                <a:latin typeface="HY수평선M" pitchFamily="18" charset="-127"/>
                <a:ea typeface="HY수평선M" pitchFamily="18" charset="-127"/>
              </a:rPr>
              <a:t>” </a:t>
            </a:r>
            <a:endParaRPr lang="ko-KR" altLang="en-US" sz="2000" b="1" dirty="0">
              <a:solidFill>
                <a:srgbClr val="ED1C24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5087795"/>
            <a:ext cx="1877523" cy="12935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00317" y="3812074"/>
            <a:ext cx="257993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학교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주변 학원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태권도장 등 통합 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등하교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서비스</a:t>
            </a:r>
          </a:p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학생관리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설문조사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출결관리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문자발송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학업관리  등  다양한 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활용성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극대화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43808" y="2400885"/>
            <a:ext cx="275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통합  관리가  안되고  추적이  어려워  학부모   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>
              <a:lnSpc>
                <a:spcPts val="1600"/>
              </a:lnSpc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 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불편성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발생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서비스  부재  및  활용도  부족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6269" y="3812074"/>
            <a:ext cx="257993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문자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종이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소모품  등  비용  절감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자동화 관리  및 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스마트폰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에서  직접  전송을   통한  시간  단축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-108000" algn="just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학부모가  하나의  </a:t>
            </a:r>
            <a:r>
              <a:rPr lang="ko-KR" altLang="en-US" sz="1100" spc="-150" dirty="0" err="1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앱을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 통한  통합  관리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89760" y="2400885"/>
            <a:ext cx="275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문자 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(SMS/ LMS,  MMS 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등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) 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비용  발생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종이</a:t>
            </a:r>
            <a:r>
              <a:rPr lang="en-US" altLang="ko-KR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, 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카드  등  소모품  비용  발생</a:t>
            </a:r>
            <a:endParaRPr lang="en-US" altLang="ko-KR" sz="1100" spc="-150" dirty="0" smtClean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08000" indent="108000">
              <a:lnSpc>
                <a:spcPts val="1600"/>
              </a:lnSpc>
              <a:buFont typeface="Wingdings" pitchFamily="2" charset="2"/>
              <a:buChar char="§"/>
            </a:pPr>
            <a:r>
              <a:rPr lang="en-US" altLang="ko-KR" sz="1100" spc="-150" dirty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100" spc="-150" dirty="0" smtClean="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rPr>
              <a:t>관리 를  위한  시간이  많이  소요됨  </a:t>
            </a:r>
            <a:endParaRPr lang="en-US" altLang="ko-KR" sz="1100" spc="-150" dirty="0">
              <a:solidFill>
                <a:srgbClr val="404040"/>
              </a:solidFill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07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1.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소개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4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47" name="그룹 36"/>
          <p:cNvGrpSpPr/>
          <p:nvPr/>
        </p:nvGrpSpPr>
        <p:grpSpPr>
          <a:xfrm>
            <a:off x="323528" y="941036"/>
            <a:ext cx="3096344" cy="350865"/>
            <a:chOff x="593596" y="1234136"/>
            <a:chExt cx="3096344" cy="350865"/>
          </a:xfrm>
        </p:grpSpPr>
        <p:sp>
          <p:nvSpPr>
            <p:cNvPr id="48" name="TextBox 47"/>
            <p:cNvSpPr txBox="1"/>
            <p:nvPr/>
          </p:nvSpPr>
          <p:spPr>
            <a:xfrm>
              <a:off x="881034" y="1234136"/>
              <a:ext cx="2808906" cy="350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서비스 개요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49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grpSp>
        <p:nvGrpSpPr>
          <p:cNvPr id="50" name="그룹 49"/>
          <p:cNvGrpSpPr/>
          <p:nvPr/>
        </p:nvGrpSpPr>
        <p:grpSpPr>
          <a:xfrm>
            <a:off x="58473" y="1772816"/>
            <a:ext cx="3793046" cy="4068311"/>
            <a:chOff x="16681" y="1508947"/>
            <a:chExt cx="3978855" cy="4404189"/>
          </a:xfrm>
        </p:grpSpPr>
        <p:grpSp>
          <p:nvGrpSpPr>
            <p:cNvPr id="51" name="그룹 10"/>
            <p:cNvGrpSpPr/>
            <p:nvPr/>
          </p:nvGrpSpPr>
          <p:grpSpPr>
            <a:xfrm>
              <a:off x="299334" y="2112823"/>
              <a:ext cx="3363866" cy="3620433"/>
              <a:chOff x="2699332" y="1857880"/>
              <a:chExt cx="4507336" cy="451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2" name="Freeform 38"/>
              <p:cNvSpPr>
                <a:spLocks/>
              </p:cNvSpPr>
              <p:nvPr/>
            </p:nvSpPr>
            <p:spPr bwMode="auto">
              <a:xfrm>
                <a:off x="2699332" y="1857880"/>
                <a:ext cx="2498965" cy="4511170"/>
              </a:xfrm>
              <a:custGeom>
                <a:avLst/>
                <a:gdLst>
                  <a:gd name="T0" fmla="*/ 66 w 92"/>
                  <a:gd name="T1" fmla="*/ 151 h 166"/>
                  <a:gd name="T2" fmla="*/ 76 w 92"/>
                  <a:gd name="T3" fmla="*/ 134 h 166"/>
                  <a:gd name="T4" fmla="*/ 31 w 92"/>
                  <a:gd name="T5" fmla="*/ 83 h 166"/>
                  <a:gd name="T6" fmla="*/ 80 w 92"/>
                  <a:gd name="T7" fmla="*/ 32 h 166"/>
                  <a:gd name="T8" fmla="*/ 80 w 92"/>
                  <a:gd name="T9" fmla="*/ 32 h 166"/>
                  <a:gd name="T10" fmla="*/ 83 w 92"/>
                  <a:gd name="T11" fmla="*/ 32 h 166"/>
                  <a:gd name="T12" fmla="*/ 83 w 92"/>
                  <a:gd name="T13" fmla="*/ 32 h 166"/>
                  <a:gd name="T14" fmla="*/ 92 w 92"/>
                  <a:gd name="T15" fmla="*/ 15 h 166"/>
                  <a:gd name="T16" fmla="*/ 83 w 92"/>
                  <a:gd name="T17" fmla="*/ 0 h 166"/>
                  <a:gd name="T18" fmla="*/ 83 w 92"/>
                  <a:gd name="T19" fmla="*/ 0 h 166"/>
                  <a:gd name="T20" fmla="*/ 83 w 92"/>
                  <a:gd name="T21" fmla="*/ 0 h 166"/>
                  <a:gd name="T22" fmla="*/ 0 w 92"/>
                  <a:gd name="T23" fmla="*/ 83 h 166"/>
                  <a:gd name="T24" fmla="*/ 76 w 92"/>
                  <a:gd name="T25" fmla="*/ 166 h 166"/>
                  <a:gd name="T26" fmla="*/ 66 w 92"/>
                  <a:gd name="T27" fmla="*/ 15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66">
                    <a:moveTo>
                      <a:pt x="66" y="151"/>
                    </a:moveTo>
                    <a:cubicBezTo>
                      <a:pt x="76" y="134"/>
                      <a:pt x="76" y="134"/>
                      <a:pt x="76" y="134"/>
                    </a:cubicBezTo>
                    <a:cubicBezTo>
                      <a:pt x="51" y="131"/>
                      <a:pt x="31" y="110"/>
                      <a:pt x="31" y="83"/>
                    </a:cubicBezTo>
                    <a:cubicBezTo>
                      <a:pt x="31" y="56"/>
                      <a:pt x="53" y="33"/>
                      <a:pt x="80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1" y="32"/>
                      <a:pt x="82" y="32"/>
                      <a:pt x="83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37" y="1"/>
                      <a:pt x="0" y="38"/>
                      <a:pt x="0" y="83"/>
                    </a:cubicBezTo>
                    <a:cubicBezTo>
                      <a:pt x="0" y="126"/>
                      <a:pt x="33" y="162"/>
                      <a:pt x="76" y="166"/>
                    </a:cubicBezTo>
                    <a:lnTo>
                      <a:pt x="66" y="15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pc="-60">
                  <a:solidFill>
                    <a:srgbClr val="404040"/>
                  </a:solidFill>
                  <a:latin typeface="HY수평선B" pitchFamily="18" charset="-127"/>
                  <a:ea typeface="HY수평선B" pitchFamily="18" charset="-127"/>
                </a:endParaRPr>
              </a:p>
            </p:txBody>
          </p:sp>
          <p:sp>
            <p:nvSpPr>
              <p:cNvPr id="73" name="Freeform 39"/>
              <p:cNvSpPr>
                <a:spLocks/>
              </p:cNvSpPr>
              <p:nvPr/>
            </p:nvSpPr>
            <p:spPr bwMode="auto">
              <a:xfrm>
                <a:off x="4680872" y="1884710"/>
                <a:ext cx="2525796" cy="4484340"/>
              </a:xfrm>
              <a:custGeom>
                <a:avLst/>
                <a:gdLst>
                  <a:gd name="T0" fmla="*/ 17 w 93"/>
                  <a:gd name="T1" fmla="*/ 0 h 165"/>
                  <a:gd name="T2" fmla="*/ 26 w 93"/>
                  <a:gd name="T3" fmla="*/ 14 h 165"/>
                  <a:gd name="T4" fmla="*/ 16 w 93"/>
                  <a:gd name="T5" fmla="*/ 31 h 165"/>
                  <a:gd name="T6" fmla="*/ 61 w 93"/>
                  <a:gd name="T7" fmla="*/ 82 h 165"/>
                  <a:gd name="T8" fmla="*/ 13 w 93"/>
                  <a:gd name="T9" fmla="*/ 134 h 165"/>
                  <a:gd name="T10" fmla="*/ 12 w 93"/>
                  <a:gd name="T11" fmla="*/ 134 h 165"/>
                  <a:gd name="T12" fmla="*/ 10 w 93"/>
                  <a:gd name="T13" fmla="*/ 134 h 165"/>
                  <a:gd name="T14" fmla="*/ 10 w 93"/>
                  <a:gd name="T15" fmla="*/ 134 h 165"/>
                  <a:gd name="T16" fmla="*/ 0 w 93"/>
                  <a:gd name="T17" fmla="*/ 150 h 165"/>
                  <a:gd name="T18" fmla="*/ 10 w 93"/>
                  <a:gd name="T19" fmla="*/ 165 h 165"/>
                  <a:gd name="T20" fmla="*/ 10 w 93"/>
                  <a:gd name="T21" fmla="*/ 165 h 165"/>
                  <a:gd name="T22" fmla="*/ 10 w 93"/>
                  <a:gd name="T23" fmla="*/ 165 h 165"/>
                  <a:gd name="T24" fmla="*/ 93 w 93"/>
                  <a:gd name="T25" fmla="*/ 82 h 165"/>
                  <a:gd name="T26" fmla="*/ 17 w 9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65">
                    <a:moveTo>
                      <a:pt x="17" y="0"/>
                    </a:moveTo>
                    <a:cubicBezTo>
                      <a:pt x="26" y="14"/>
                      <a:pt x="26" y="14"/>
                      <a:pt x="26" y="14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42" y="34"/>
                      <a:pt x="61" y="56"/>
                      <a:pt x="61" y="82"/>
                    </a:cubicBezTo>
                    <a:cubicBezTo>
                      <a:pt x="61" y="110"/>
                      <a:pt x="40" y="132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ubicBezTo>
                      <a:pt x="12" y="134"/>
                      <a:pt x="11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56" y="165"/>
                      <a:pt x="93" y="128"/>
                      <a:pt x="93" y="82"/>
                    </a:cubicBezTo>
                    <a:cubicBezTo>
                      <a:pt x="93" y="39"/>
                      <a:pt x="59" y="3"/>
                      <a:pt x="17" y="0"/>
                    </a:cubicBezTo>
                    <a:close/>
                  </a:path>
                </a:pathLst>
              </a:custGeom>
              <a:solidFill>
                <a:srgbClr val="ED1C24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pc="-60">
                  <a:solidFill>
                    <a:srgbClr val="404040"/>
                  </a:solidFill>
                  <a:latin typeface="HY수평선B" pitchFamily="18" charset="-127"/>
                  <a:ea typeface="HY수평선B" pitchFamily="18" charset="-127"/>
                </a:endParaRPr>
              </a:p>
            </p:txBody>
          </p:sp>
        </p:grpSp>
        <p:pic>
          <p:nvPicPr>
            <p:cNvPr id="52" name="Picture 6" descr="타원_blue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214" y="1508947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1324918" y="1888653"/>
              <a:ext cx="1406918" cy="39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80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학교</a:t>
              </a:r>
              <a:endParaRPr lang="ko-KR" altLang="en-US" sz="18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pic>
          <p:nvPicPr>
            <p:cNvPr id="63" name="Picture 4" descr="타원_red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1" y="2834147"/>
              <a:ext cx="1260000" cy="126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68114" y="3223912"/>
              <a:ext cx="1162274" cy="39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돌봄교</a:t>
              </a:r>
              <a:r>
                <a:rPr lang="ko-KR" altLang="en-US" dirty="0" err="1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실</a:t>
              </a:r>
              <a:endParaRPr lang="ko-KR" altLang="en-US" sz="18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pic>
          <p:nvPicPr>
            <p:cNvPr id="65" name="Picture 5" descr="타원_green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94" y="4640844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674223" y="5081643"/>
              <a:ext cx="677993" cy="39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학원</a:t>
              </a:r>
              <a:endParaRPr lang="ko-KR" altLang="en-US" sz="18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pic>
          <p:nvPicPr>
            <p:cNvPr id="67" name="Picture 4" descr="타원_red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36" y="2852936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3015822" y="3279506"/>
              <a:ext cx="677993" cy="39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학원</a:t>
              </a:r>
              <a:endParaRPr lang="ko-KR" altLang="en-US" sz="18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pic>
          <p:nvPicPr>
            <p:cNvPr id="69" name="Picture 5" descr="타원_green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53136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2409712" y="5123030"/>
              <a:ext cx="1162274" cy="39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smtClean="0">
                  <a:solidFill>
                    <a:schemeClr val="bg1"/>
                  </a:solidFill>
                  <a:latin typeface="HY수평선B" pitchFamily="18" charset="-127"/>
                  <a:ea typeface="HY수평선B" pitchFamily="18" charset="-127"/>
                </a:rPr>
                <a:t>태권도장</a:t>
              </a:r>
              <a:endParaRPr lang="ko-KR" altLang="en-US" sz="1800" dirty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53684" y="3925488"/>
              <a:ext cx="2050120" cy="699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err="1" smtClean="0">
                  <a:latin typeface="HY수평선B" pitchFamily="18" charset="-127"/>
                  <a:ea typeface="HY수평선B" pitchFamily="18" charset="-127"/>
                </a:rPr>
                <a:t>IoT</a:t>
              </a:r>
              <a:r>
                <a:rPr lang="en-US" altLang="ko-KR" dirty="0" smtClean="0"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ko-KR" altLang="en-US" dirty="0" smtClean="0">
                  <a:latin typeface="HY수평선B" pitchFamily="18" charset="-127"/>
                  <a:ea typeface="HY수평선B" pitchFamily="18" charset="-127"/>
                </a:rPr>
                <a:t>기반</a:t>
              </a:r>
              <a:endParaRPr lang="en-US" altLang="ko-KR" dirty="0" smtClean="0">
                <a:latin typeface="HY수평선B" pitchFamily="18" charset="-127"/>
                <a:ea typeface="HY수평선B" pitchFamily="18" charset="-127"/>
              </a:endParaRPr>
            </a:p>
            <a:p>
              <a:pPr algn="ctr"/>
              <a:r>
                <a:rPr lang="ko-KR" altLang="en-US" dirty="0" smtClean="0">
                  <a:latin typeface="HY수평선B" pitchFamily="18" charset="-127"/>
                  <a:ea typeface="HY수평선B" pitchFamily="18" charset="-127"/>
                </a:rPr>
                <a:t>통합 안심 서비스</a:t>
              </a:r>
              <a:endParaRPr lang="ko-KR" altLang="en-US" sz="1800" dirty="0">
                <a:latin typeface="HY수평선B" pitchFamily="18" charset="-127"/>
                <a:ea typeface="HY수평선B" pitchFamily="18" charset="-127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923928" y="1276593"/>
            <a:ext cx="439248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국내 최초 </a:t>
            </a:r>
            <a:r>
              <a:rPr lang="en-US" altLang="ko-KR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“</a:t>
            </a:r>
            <a:r>
              <a:rPr lang="en-US" altLang="ko-KR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IoT</a:t>
            </a:r>
            <a:r>
              <a:rPr lang="en-US" altLang="ko-KR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기반 얼굴인식 </a:t>
            </a:r>
            <a:r>
              <a:rPr lang="ko-KR" altLang="en-US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등하교</a:t>
            </a:r>
            <a:r>
              <a:rPr lang="en-US" altLang="ko-KR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/</a:t>
            </a:r>
            <a:r>
              <a:rPr lang="ko-KR" altLang="en-US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등하원</a:t>
            </a:r>
            <a:r>
              <a:rPr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 통합 안심 서비스</a:t>
            </a:r>
            <a:r>
              <a:rPr lang="en-US" altLang="ko-KR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”</a:t>
            </a:r>
            <a:endParaRPr lang="en-US" altLang="ko-KR" sz="1600" dirty="0">
              <a:latin typeface="HY수평선B" pitchFamily="18" charset="-127"/>
              <a:ea typeface="HY수평선B" pitchFamily="18" charset="-127"/>
            </a:endParaRPr>
          </a:p>
          <a:p>
            <a:endParaRPr lang="en-US" altLang="ko-KR" sz="1500" dirty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하나의 </a:t>
            </a:r>
            <a:r>
              <a:rPr lang="ko-KR" altLang="en-US" sz="1500" dirty="0" err="1" smtClean="0">
                <a:latin typeface="HY수평선B" pitchFamily="18" charset="-127"/>
                <a:ea typeface="HY수평선B" pitchFamily="18" charset="-127"/>
              </a:rPr>
              <a:t>앱을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 통한 자녀들의 안심 </a:t>
            </a:r>
            <a:r>
              <a:rPr lang="ko-KR" altLang="en-US" sz="1500" dirty="0" err="1" smtClean="0">
                <a:latin typeface="HY수평선B" pitchFamily="18" charset="-127"/>
                <a:ea typeface="HY수평선B" pitchFamily="18" charset="-127"/>
              </a:rPr>
              <a:t>등하교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</a:t>
            </a:r>
            <a:r>
              <a:rPr lang="ko-KR" altLang="en-US" sz="1500" dirty="0" err="1" smtClean="0">
                <a:latin typeface="HY수평선B" pitchFamily="18" charset="-127"/>
                <a:ea typeface="HY수평선B" pitchFamily="18" charset="-127"/>
              </a:rPr>
              <a:t>등하원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 통합 관리 서비스 제공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endParaRPr lang="en-US" altLang="ko-KR" sz="1500" dirty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아이들의 감성 및 학습 지능형 기능을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 통한 정서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발달 서비스 제공 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최첨단 얼굴인식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,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대용량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Push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엔진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, </a:t>
            </a: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인공지능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AI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등을 적용한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err="1" smtClean="0">
                <a:latin typeface="HY수평선B" pitchFamily="18" charset="-127"/>
                <a:ea typeface="HY수평선B" pitchFamily="18" charset="-127"/>
              </a:rPr>
              <a:t>IoT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서비스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</a:t>
            </a: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학생관리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/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출결관리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/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문자발송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/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설문조사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학업관리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/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공지관리 등 다양한 기능 제공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 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           최대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7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명까지 </a:t>
            </a:r>
            <a:r>
              <a:rPr lang="ko-KR" altLang="en-US" sz="1500" dirty="0" err="1" smtClean="0">
                <a:latin typeface="HY수평선B" pitchFamily="18" charset="-127"/>
                <a:ea typeface="HY수평선B" pitchFamily="18" charset="-127"/>
              </a:rPr>
              <a:t>등하교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 실시간 얼굴 전송을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통한 가족 유대관계 강화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800" dirty="0" smtClean="0">
                <a:latin typeface="HY수평선B" pitchFamily="18" charset="-127"/>
                <a:ea typeface="HY수평선B" pitchFamily="18" charset="-127"/>
              </a:rPr>
              <a:t>                     </a:t>
            </a:r>
          </a:p>
          <a:p>
            <a:endParaRPr lang="en-US" altLang="ko-KR" sz="8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사고 발생 시 경찰서 연동을 통한 신속한</a:t>
            </a:r>
            <a:endParaRPr lang="en-US" altLang="ko-KR" sz="1500" dirty="0" smtClean="0">
              <a:latin typeface="HY수평선B" pitchFamily="18" charset="-127"/>
              <a:ea typeface="HY수평선B" pitchFamily="18" charset="-127"/>
            </a:endParaRPr>
          </a:p>
          <a:p>
            <a:r>
              <a:rPr lang="en-US" altLang="ko-KR" sz="15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500" dirty="0" smtClean="0">
                <a:latin typeface="HY수평선B" pitchFamily="18" charset="-127"/>
                <a:ea typeface="HY수평선B" pitchFamily="18" charset="-127"/>
              </a:rPr>
              <a:t>           </a:t>
            </a:r>
            <a:r>
              <a:rPr lang="ko-KR" altLang="en-US" sz="1500" dirty="0" smtClean="0">
                <a:latin typeface="HY수평선B" pitchFamily="18" charset="-127"/>
                <a:ea typeface="HY수평선B" pitchFamily="18" charset="-127"/>
              </a:rPr>
              <a:t>대응 체제 마련</a:t>
            </a:r>
            <a:r>
              <a:rPr lang="en-US" altLang="ko-KR" sz="800" dirty="0" smtClean="0">
                <a:latin typeface="HY수평선B" pitchFamily="18" charset="-127"/>
                <a:ea typeface="HY수평선B" pitchFamily="18" charset="-127"/>
              </a:rPr>
              <a:t> </a:t>
            </a:r>
          </a:p>
        </p:txBody>
      </p:sp>
      <p:sp>
        <p:nvSpPr>
          <p:cNvPr id="75" name="AutoShape 8"/>
          <p:cNvSpPr>
            <a:spLocks noChangeArrowheads="1"/>
          </p:cNvSpPr>
          <p:nvPr/>
        </p:nvSpPr>
        <p:spPr bwMode="auto">
          <a:xfrm>
            <a:off x="3968180" y="2073618"/>
            <a:ext cx="569912" cy="550862"/>
          </a:xfrm>
          <a:prstGeom prst="roundRect">
            <a:avLst>
              <a:gd name="adj" fmla="val 13259"/>
            </a:avLst>
          </a:prstGeom>
          <a:gradFill rotWithShape="1">
            <a:gsLst>
              <a:gs pos="0">
                <a:srgbClr val="63ABE7"/>
              </a:gs>
              <a:gs pos="100000">
                <a:srgbClr val="1971F3"/>
              </a:gs>
            </a:gsLst>
            <a:lin ang="5400000" scaled="1"/>
          </a:gra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5E5E5E">
                <a:alpha val="68999"/>
              </a:srgbClr>
            </a:outerShdw>
          </a:effectLst>
        </p:spPr>
        <p:txBody>
          <a:bodyPr wrap="none" anchor="ctr"/>
          <a:lstStyle/>
          <a:p>
            <a:endParaRPr kumimoji="0" lang="ko-KR" altLang="en-US" sz="8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76" name="WordArt 9"/>
          <p:cNvSpPr>
            <a:spLocks noChangeArrowheads="1" noChangeShapeType="1" noTextEdit="1"/>
          </p:cNvSpPr>
          <p:nvPr/>
        </p:nvSpPr>
        <p:spPr bwMode="auto">
          <a:xfrm>
            <a:off x="4170922" y="2205380"/>
            <a:ext cx="168275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800" kern="10" spc="-7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000000">
                      <a:alpha val="46999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1</a:t>
            </a:r>
            <a:endParaRPr lang="ko-KR" altLang="en-US" sz="800" kern="10" spc="-70" dirty="0">
              <a:solidFill>
                <a:schemeClr val="bg1"/>
              </a:solidFill>
              <a:effectLst>
                <a:outerShdw dist="45791" dir="2021404" algn="ctr" rotWithShape="0">
                  <a:srgbClr val="000000">
                    <a:alpha val="46999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3979846" y="2103780"/>
            <a:ext cx="527050" cy="234950"/>
          </a:xfrm>
          <a:prstGeom prst="roundRect">
            <a:avLst>
              <a:gd name="adj" fmla="val 20176"/>
            </a:avLst>
          </a:prstGeom>
          <a:gradFill rotWithShape="1">
            <a:gsLst>
              <a:gs pos="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ko-KR" altLang="ko-KR" sz="800" baseline="300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78" name="AutoShape 8"/>
          <p:cNvSpPr>
            <a:spLocks noChangeArrowheads="1"/>
          </p:cNvSpPr>
          <p:nvPr/>
        </p:nvSpPr>
        <p:spPr bwMode="auto">
          <a:xfrm>
            <a:off x="3981078" y="2754779"/>
            <a:ext cx="569912" cy="550862"/>
          </a:xfrm>
          <a:prstGeom prst="roundRect">
            <a:avLst>
              <a:gd name="adj" fmla="val 13259"/>
            </a:avLst>
          </a:prstGeom>
          <a:gradFill rotWithShape="1">
            <a:gsLst>
              <a:gs pos="0">
                <a:srgbClr val="63ABE7"/>
              </a:gs>
              <a:gs pos="100000">
                <a:srgbClr val="1971F3"/>
              </a:gs>
            </a:gsLst>
            <a:lin ang="5400000" scaled="1"/>
          </a:gra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5E5E5E">
                <a:alpha val="68999"/>
              </a:srgbClr>
            </a:outerShdw>
          </a:effectLst>
        </p:spPr>
        <p:txBody>
          <a:bodyPr wrap="none" anchor="ctr"/>
          <a:lstStyle/>
          <a:p>
            <a:endParaRPr kumimoji="0" lang="ko-KR" altLang="en-US" sz="8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79" name="WordArt 9"/>
          <p:cNvSpPr>
            <a:spLocks noChangeArrowheads="1" noChangeShapeType="1" noTextEdit="1"/>
          </p:cNvSpPr>
          <p:nvPr/>
        </p:nvSpPr>
        <p:spPr bwMode="auto">
          <a:xfrm>
            <a:off x="4183820" y="2886541"/>
            <a:ext cx="168275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800" kern="10" spc="-70" dirty="0">
                <a:solidFill>
                  <a:schemeClr val="bg1"/>
                </a:solidFill>
                <a:effectLst>
                  <a:outerShdw dist="45791" dir="2021404" algn="ctr" rotWithShape="0">
                    <a:srgbClr val="000000">
                      <a:alpha val="46999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2</a:t>
            </a:r>
            <a:endParaRPr lang="ko-KR" altLang="en-US" sz="800" kern="10" spc="-70" dirty="0">
              <a:solidFill>
                <a:schemeClr val="bg1"/>
              </a:solidFill>
              <a:effectLst>
                <a:outerShdw dist="45791" dir="2021404" algn="ctr" rotWithShape="0">
                  <a:srgbClr val="000000">
                    <a:alpha val="46999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0" name="AutoShape 10"/>
          <p:cNvSpPr>
            <a:spLocks noChangeArrowheads="1"/>
          </p:cNvSpPr>
          <p:nvPr/>
        </p:nvSpPr>
        <p:spPr bwMode="auto">
          <a:xfrm>
            <a:off x="3992744" y="2784941"/>
            <a:ext cx="527050" cy="234950"/>
          </a:xfrm>
          <a:prstGeom prst="roundRect">
            <a:avLst>
              <a:gd name="adj" fmla="val 20176"/>
            </a:avLst>
          </a:prstGeom>
          <a:gradFill rotWithShape="1">
            <a:gsLst>
              <a:gs pos="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ko-KR" altLang="ko-KR" sz="800" baseline="300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1" name="AutoShape 8"/>
          <p:cNvSpPr>
            <a:spLocks noChangeArrowheads="1"/>
          </p:cNvSpPr>
          <p:nvPr/>
        </p:nvSpPr>
        <p:spPr bwMode="auto">
          <a:xfrm>
            <a:off x="3992563" y="3432245"/>
            <a:ext cx="569912" cy="550862"/>
          </a:xfrm>
          <a:prstGeom prst="roundRect">
            <a:avLst>
              <a:gd name="adj" fmla="val 13259"/>
            </a:avLst>
          </a:prstGeom>
          <a:gradFill rotWithShape="1">
            <a:gsLst>
              <a:gs pos="0">
                <a:srgbClr val="63ABE7"/>
              </a:gs>
              <a:gs pos="100000">
                <a:srgbClr val="1971F3"/>
              </a:gs>
            </a:gsLst>
            <a:lin ang="5400000" scaled="1"/>
          </a:gra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5E5E5E">
                <a:alpha val="68999"/>
              </a:srgbClr>
            </a:outerShdw>
          </a:effectLst>
        </p:spPr>
        <p:txBody>
          <a:bodyPr wrap="none" anchor="ctr"/>
          <a:lstStyle/>
          <a:p>
            <a:endParaRPr kumimoji="0" lang="ko-KR" altLang="en-US" sz="8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2" name="WordArt 9"/>
          <p:cNvSpPr>
            <a:spLocks noChangeArrowheads="1" noChangeShapeType="1" noTextEdit="1"/>
          </p:cNvSpPr>
          <p:nvPr/>
        </p:nvSpPr>
        <p:spPr bwMode="auto">
          <a:xfrm>
            <a:off x="4195305" y="3564007"/>
            <a:ext cx="168275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800" kern="10" spc="-7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000000">
                      <a:alpha val="46999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3</a:t>
            </a:r>
            <a:endParaRPr lang="ko-KR" altLang="en-US" sz="800" kern="10" spc="-70" dirty="0">
              <a:solidFill>
                <a:schemeClr val="bg1"/>
              </a:solidFill>
              <a:effectLst>
                <a:outerShdw dist="45791" dir="2021404" algn="ctr" rotWithShape="0">
                  <a:srgbClr val="000000">
                    <a:alpha val="46999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3" name="AutoShape 10"/>
          <p:cNvSpPr>
            <a:spLocks noChangeArrowheads="1"/>
          </p:cNvSpPr>
          <p:nvPr/>
        </p:nvSpPr>
        <p:spPr bwMode="auto">
          <a:xfrm>
            <a:off x="4004229" y="3462407"/>
            <a:ext cx="527050" cy="234950"/>
          </a:xfrm>
          <a:prstGeom prst="roundRect">
            <a:avLst>
              <a:gd name="adj" fmla="val 20176"/>
            </a:avLst>
          </a:prstGeom>
          <a:gradFill rotWithShape="1">
            <a:gsLst>
              <a:gs pos="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ko-KR" altLang="ko-KR" sz="800" baseline="300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auto">
          <a:xfrm>
            <a:off x="3986411" y="4110107"/>
            <a:ext cx="569912" cy="550862"/>
          </a:xfrm>
          <a:prstGeom prst="roundRect">
            <a:avLst>
              <a:gd name="adj" fmla="val 13259"/>
            </a:avLst>
          </a:prstGeom>
          <a:gradFill rotWithShape="1">
            <a:gsLst>
              <a:gs pos="0">
                <a:srgbClr val="63ABE7"/>
              </a:gs>
              <a:gs pos="100000">
                <a:srgbClr val="1971F3"/>
              </a:gs>
            </a:gsLst>
            <a:lin ang="5400000" scaled="1"/>
          </a:gra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5E5E5E">
                <a:alpha val="68999"/>
              </a:srgbClr>
            </a:outerShdw>
          </a:effectLst>
        </p:spPr>
        <p:txBody>
          <a:bodyPr wrap="none" anchor="ctr"/>
          <a:lstStyle/>
          <a:p>
            <a:endParaRPr kumimoji="0" lang="ko-KR" altLang="en-US" sz="8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5" name="WordArt 9"/>
          <p:cNvSpPr>
            <a:spLocks noChangeArrowheads="1" noChangeShapeType="1" noTextEdit="1"/>
          </p:cNvSpPr>
          <p:nvPr/>
        </p:nvSpPr>
        <p:spPr bwMode="auto">
          <a:xfrm>
            <a:off x="4189153" y="4241869"/>
            <a:ext cx="168275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800" kern="10" spc="-7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000000">
                      <a:alpha val="46999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4</a:t>
            </a:r>
            <a:endParaRPr lang="ko-KR" altLang="en-US" sz="800" kern="10" spc="-70" dirty="0">
              <a:solidFill>
                <a:schemeClr val="bg1"/>
              </a:solidFill>
              <a:effectLst>
                <a:outerShdw dist="45791" dir="2021404" algn="ctr" rotWithShape="0">
                  <a:srgbClr val="000000">
                    <a:alpha val="46999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3998077" y="4140269"/>
            <a:ext cx="527050" cy="234950"/>
          </a:xfrm>
          <a:prstGeom prst="roundRect">
            <a:avLst>
              <a:gd name="adj" fmla="val 20176"/>
            </a:avLst>
          </a:prstGeom>
          <a:gradFill rotWithShape="1">
            <a:gsLst>
              <a:gs pos="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ko-KR" altLang="ko-KR" sz="800" baseline="300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4016946" y="4804985"/>
            <a:ext cx="569912" cy="550862"/>
          </a:xfrm>
          <a:prstGeom prst="roundRect">
            <a:avLst>
              <a:gd name="adj" fmla="val 13259"/>
            </a:avLst>
          </a:prstGeom>
          <a:gradFill rotWithShape="1">
            <a:gsLst>
              <a:gs pos="0">
                <a:srgbClr val="63ABE7"/>
              </a:gs>
              <a:gs pos="100000">
                <a:srgbClr val="1971F3"/>
              </a:gs>
            </a:gsLst>
            <a:lin ang="5400000" scaled="1"/>
          </a:gra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5E5E5E">
                <a:alpha val="68999"/>
              </a:srgbClr>
            </a:outerShdw>
          </a:effectLst>
        </p:spPr>
        <p:txBody>
          <a:bodyPr wrap="none" anchor="ctr"/>
          <a:lstStyle/>
          <a:p>
            <a:endParaRPr kumimoji="0" lang="ko-KR" altLang="en-US" sz="8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8" name="WordArt 9"/>
          <p:cNvSpPr>
            <a:spLocks noChangeArrowheads="1" noChangeShapeType="1" noTextEdit="1"/>
          </p:cNvSpPr>
          <p:nvPr/>
        </p:nvSpPr>
        <p:spPr bwMode="auto">
          <a:xfrm>
            <a:off x="4219688" y="4936747"/>
            <a:ext cx="168275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800" kern="10" spc="-7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000000">
                      <a:alpha val="46999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5</a:t>
            </a:r>
            <a:endParaRPr lang="ko-KR" altLang="en-US" sz="800" kern="10" spc="-70" dirty="0">
              <a:solidFill>
                <a:schemeClr val="bg1"/>
              </a:solidFill>
              <a:effectLst>
                <a:outerShdw dist="45791" dir="2021404" algn="ctr" rotWithShape="0">
                  <a:srgbClr val="000000">
                    <a:alpha val="46999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9" name="AutoShape 10"/>
          <p:cNvSpPr>
            <a:spLocks noChangeArrowheads="1"/>
          </p:cNvSpPr>
          <p:nvPr/>
        </p:nvSpPr>
        <p:spPr bwMode="auto">
          <a:xfrm>
            <a:off x="4028612" y="4835147"/>
            <a:ext cx="527050" cy="234950"/>
          </a:xfrm>
          <a:prstGeom prst="roundRect">
            <a:avLst>
              <a:gd name="adj" fmla="val 20176"/>
            </a:avLst>
          </a:prstGeom>
          <a:gradFill rotWithShape="1">
            <a:gsLst>
              <a:gs pos="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ko-KR" altLang="ko-KR" sz="800" baseline="300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3995936" y="5499863"/>
            <a:ext cx="569912" cy="550862"/>
          </a:xfrm>
          <a:prstGeom prst="roundRect">
            <a:avLst>
              <a:gd name="adj" fmla="val 13259"/>
            </a:avLst>
          </a:prstGeom>
          <a:gradFill rotWithShape="1">
            <a:gsLst>
              <a:gs pos="0">
                <a:srgbClr val="63ABE7"/>
              </a:gs>
              <a:gs pos="100000">
                <a:srgbClr val="1971F3"/>
              </a:gs>
            </a:gsLst>
            <a:lin ang="5400000" scaled="1"/>
          </a:gra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5E5E5E">
                <a:alpha val="68999"/>
              </a:srgbClr>
            </a:outerShdw>
          </a:effectLst>
        </p:spPr>
        <p:txBody>
          <a:bodyPr wrap="none" anchor="ctr"/>
          <a:lstStyle/>
          <a:p>
            <a:endParaRPr kumimoji="0" lang="ko-KR" altLang="en-US" sz="80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3" name="WordArt 9"/>
          <p:cNvSpPr>
            <a:spLocks noChangeArrowheads="1" noChangeShapeType="1" noTextEdit="1"/>
          </p:cNvSpPr>
          <p:nvPr/>
        </p:nvSpPr>
        <p:spPr bwMode="auto">
          <a:xfrm>
            <a:off x="4211960" y="5631625"/>
            <a:ext cx="168275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800" kern="10" spc="-7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000000">
                      <a:alpha val="46999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6</a:t>
            </a:r>
            <a:endParaRPr lang="ko-KR" altLang="en-US" sz="800" kern="10" spc="-70" dirty="0">
              <a:solidFill>
                <a:schemeClr val="bg1"/>
              </a:solidFill>
              <a:effectLst>
                <a:outerShdw dist="45791" dir="2021404" algn="ctr" rotWithShape="0">
                  <a:srgbClr val="000000">
                    <a:alpha val="46999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4" name="AutoShape 10"/>
          <p:cNvSpPr>
            <a:spLocks noChangeArrowheads="1"/>
          </p:cNvSpPr>
          <p:nvPr/>
        </p:nvSpPr>
        <p:spPr bwMode="auto">
          <a:xfrm>
            <a:off x="4079610" y="5530025"/>
            <a:ext cx="527050" cy="234950"/>
          </a:xfrm>
          <a:prstGeom prst="roundRect">
            <a:avLst>
              <a:gd name="adj" fmla="val 20176"/>
            </a:avLst>
          </a:prstGeom>
          <a:gradFill rotWithShape="1">
            <a:gsLst>
              <a:gs pos="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ko-KR" altLang="ko-KR" sz="800" baseline="30000">
              <a:latin typeface="HY수평선B" pitchFamily="18" charset="-127"/>
              <a:ea typeface="HY수평선B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537628" y="3115303"/>
            <a:ext cx="782563" cy="867804"/>
            <a:chOff x="593814" y="1772816"/>
            <a:chExt cx="2682042" cy="3205095"/>
          </a:xfrm>
        </p:grpSpPr>
        <p:pic>
          <p:nvPicPr>
            <p:cNvPr id="43" name="그림 2" descr="키즈톡캐릭터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4" y="1772816"/>
              <a:ext cx="2682042" cy="3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05" y="2274591"/>
              <a:ext cx="792088" cy="758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59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1.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소개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5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47" name="그룹 36"/>
          <p:cNvGrpSpPr/>
          <p:nvPr/>
        </p:nvGrpSpPr>
        <p:grpSpPr>
          <a:xfrm>
            <a:off x="323528" y="908720"/>
            <a:ext cx="3096344" cy="415498"/>
            <a:chOff x="593596" y="1201820"/>
            <a:chExt cx="3096344" cy="415498"/>
          </a:xfrm>
        </p:grpSpPr>
        <p:sp>
          <p:nvSpPr>
            <p:cNvPr id="48" name="TextBox 47"/>
            <p:cNvSpPr txBox="1"/>
            <p:nvPr/>
          </p:nvSpPr>
          <p:spPr>
            <a:xfrm>
              <a:off x="881034" y="1201820"/>
              <a:ext cx="280890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3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서비스 구성도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49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42" name="AutoShape 107"/>
          <p:cNvSpPr>
            <a:spLocks noChangeArrowheads="1"/>
          </p:cNvSpPr>
          <p:nvPr/>
        </p:nvSpPr>
        <p:spPr bwMode="auto">
          <a:xfrm>
            <a:off x="4677577" y="3263496"/>
            <a:ext cx="3387607" cy="1549578"/>
          </a:xfrm>
          <a:prstGeom prst="roundRect">
            <a:avLst>
              <a:gd name="adj" fmla="val 6157"/>
            </a:avLst>
          </a:prstGeom>
          <a:gradFill rotWithShape="0">
            <a:gsLst>
              <a:gs pos="0">
                <a:srgbClr val="4378B6"/>
              </a:gs>
              <a:gs pos="100000">
                <a:srgbClr val="28486D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ko-KR" altLang="ko-KR" sz="1400"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sp>
        <p:nvSpPr>
          <p:cNvPr id="43" name="AutoShape 107"/>
          <p:cNvSpPr>
            <a:spLocks noChangeArrowheads="1"/>
          </p:cNvSpPr>
          <p:nvPr/>
        </p:nvSpPr>
        <p:spPr bwMode="auto">
          <a:xfrm>
            <a:off x="4668892" y="1344860"/>
            <a:ext cx="3387607" cy="1837110"/>
          </a:xfrm>
          <a:prstGeom prst="roundRect">
            <a:avLst>
              <a:gd name="adj" fmla="val 6157"/>
            </a:avLst>
          </a:prstGeom>
          <a:gradFill rotWithShape="0">
            <a:gsLst>
              <a:gs pos="0">
                <a:srgbClr val="4378B6"/>
              </a:gs>
              <a:gs pos="100000">
                <a:srgbClr val="28486D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ko-KR" altLang="ko-KR" sz="1400"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grpSp>
        <p:nvGrpSpPr>
          <p:cNvPr id="44" name="Group 172"/>
          <p:cNvGrpSpPr>
            <a:grpSpLocks/>
          </p:cNvGrpSpPr>
          <p:nvPr/>
        </p:nvGrpSpPr>
        <p:grpSpPr bwMode="auto">
          <a:xfrm>
            <a:off x="5472055" y="1421768"/>
            <a:ext cx="1997097" cy="411470"/>
            <a:chOff x="940" y="712"/>
            <a:chExt cx="2314" cy="292"/>
          </a:xfrm>
        </p:grpSpPr>
        <p:pic>
          <p:nvPicPr>
            <p:cNvPr id="45" name="Picture 173" descr="bar_long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712"/>
              <a:ext cx="231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174"/>
            <p:cNvSpPr>
              <a:spLocks noChangeArrowheads="1"/>
            </p:cNvSpPr>
            <p:nvPr/>
          </p:nvSpPr>
          <p:spPr bwMode="auto">
            <a:xfrm>
              <a:off x="1479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KT IDC </a:t>
              </a:r>
              <a:r>
                <a:rPr lang="ko-KR" altLang="en-US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센터</a:t>
              </a:r>
              <a:endParaRPr lang="en-US" altLang="ko-KR" sz="16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endParaRPr>
            </a:p>
          </p:txBody>
        </p:sp>
      </p:grpSp>
      <p:sp>
        <p:nvSpPr>
          <p:cNvPr id="53" name="AutoShape 114"/>
          <p:cNvSpPr>
            <a:spLocks noChangeArrowheads="1"/>
          </p:cNvSpPr>
          <p:nvPr/>
        </p:nvSpPr>
        <p:spPr bwMode="auto">
          <a:xfrm>
            <a:off x="315281" y="1352885"/>
            <a:ext cx="4217012" cy="5028443"/>
          </a:xfrm>
          <a:prstGeom prst="roundRect">
            <a:avLst>
              <a:gd name="adj" fmla="val 6356"/>
            </a:avLst>
          </a:prstGeom>
          <a:gradFill rotWithShape="0">
            <a:gsLst>
              <a:gs pos="0">
                <a:srgbClr val="4378B6"/>
              </a:gs>
              <a:gs pos="100000">
                <a:srgbClr val="28486D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ko-KR" altLang="ko-KR" sz="1400"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pic>
        <p:nvPicPr>
          <p:cNvPr id="54" name="Picture 179" descr="bar_long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2" y="1490650"/>
            <a:ext cx="3834610" cy="45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180"/>
          <p:cNvSpPr>
            <a:spLocks noChangeArrowheads="1"/>
          </p:cNvSpPr>
          <p:nvPr/>
        </p:nvSpPr>
        <p:spPr bwMode="auto">
          <a:xfrm>
            <a:off x="952235" y="1515882"/>
            <a:ext cx="2971693" cy="3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ko-KR" altLang="en-US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학교</a:t>
            </a:r>
            <a:r>
              <a:rPr lang="en-US" altLang="ko-KR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/</a:t>
            </a:r>
            <a:r>
              <a:rPr lang="ko-KR" altLang="en-US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학원</a:t>
            </a:r>
            <a:r>
              <a:rPr lang="en-US" altLang="ko-KR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/</a:t>
            </a:r>
            <a:r>
              <a:rPr lang="ko-KR" altLang="en-US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태권도장 등</a:t>
            </a:r>
            <a:endParaRPr lang="en-US" altLang="ko-KR" sz="1600" dirty="0" smtClean="0">
              <a:solidFill>
                <a:srgbClr val="000000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pic>
        <p:nvPicPr>
          <p:cNvPr id="56" name="Picture 84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35" y="2464761"/>
            <a:ext cx="706542" cy="4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84548"/>
              </p:ext>
            </p:extLst>
          </p:nvPr>
        </p:nvGraphicFramePr>
        <p:xfrm>
          <a:off x="6248083" y="1911314"/>
          <a:ext cx="415506" cy="50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Drawing" r:id="rId8" imgW="1322462" imgH="2530623" progId="">
                  <p:embed/>
                </p:oleObj>
              </mc:Choice>
              <mc:Fallback>
                <p:oleObj name="Drawing" r:id="rId8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083" y="1911314"/>
                        <a:ext cx="415506" cy="50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개체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34427"/>
              </p:ext>
            </p:extLst>
          </p:nvPr>
        </p:nvGraphicFramePr>
        <p:xfrm>
          <a:off x="6267811" y="2526398"/>
          <a:ext cx="415438" cy="50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Drawing" r:id="rId10" imgW="1322462" imgH="2530623" progId="">
                  <p:embed/>
                </p:oleObj>
              </mc:Choice>
              <mc:Fallback>
                <p:oleObj name="Drawing" r:id="rId10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811" y="2526398"/>
                        <a:ext cx="415438" cy="50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379"/>
          <p:cNvSpPr>
            <a:spLocks noChangeArrowheads="1"/>
          </p:cNvSpPr>
          <p:nvPr/>
        </p:nvSpPr>
        <p:spPr bwMode="auto">
          <a:xfrm>
            <a:off x="4904054" y="1802965"/>
            <a:ext cx="1113080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DB Server</a:t>
            </a:r>
            <a:endParaRPr lang="ko-KR" altLang="en-US" sz="11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0" name="Rectangle 379"/>
          <p:cNvSpPr>
            <a:spLocks noChangeArrowheads="1"/>
          </p:cNvSpPr>
          <p:nvPr/>
        </p:nvSpPr>
        <p:spPr bwMode="auto">
          <a:xfrm>
            <a:off x="6748228" y="1962588"/>
            <a:ext cx="1113080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Web Server</a:t>
            </a:r>
            <a:endParaRPr lang="ko-KR" altLang="en-US" sz="11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1" name="Rectangle 379"/>
          <p:cNvSpPr>
            <a:spLocks noChangeArrowheads="1"/>
          </p:cNvSpPr>
          <p:nvPr/>
        </p:nvSpPr>
        <p:spPr bwMode="auto">
          <a:xfrm>
            <a:off x="6804774" y="2581955"/>
            <a:ext cx="1113080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Storage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ko-KR" sz="11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Streaming Service</a:t>
            </a:r>
            <a:endParaRPr lang="ko-KR" altLang="en-US" sz="11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cxnSp>
        <p:nvCxnSpPr>
          <p:cNvPr id="90" name="꺾인 연결선 89"/>
          <p:cNvCxnSpPr>
            <a:stCxn id="101" idx="3"/>
            <a:endCxn id="57" idx="1"/>
          </p:cNvCxnSpPr>
          <p:nvPr/>
        </p:nvCxnSpPr>
        <p:spPr>
          <a:xfrm flipV="1">
            <a:off x="5673800" y="2162458"/>
            <a:ext cx="574283" cy="21110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꺾인 연결선 94"/>
          <p:cNvCxnSpPr>
            <a:stCxn id="101" idx="3"/>
            <a:endCxn id="58" idx="1"/>
          </p:cNvCxnSpPr>
          <p:nvPr/>
        </p:nvCxnSpPr>
        <p:spPr>
          <a:xfrm>
            <a:off x="5673800" y="2373562"/>
            <a:ext cx="594011" cy="403405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AutoShape 107"/>
          <p:cNvSpPr>
            <a:spLocks noChangeArrowheads="1"/>
          </p:cNvSpPr>
          <p:nvPr/>
        </p:nvSpPr>
        <p:spPr bwMode="auto">
          <a:xfrm>
            <a:off x="4668892" y="4934790"/>
            <a:ext cx="3387608" cy="1446538"/>
          </a:xfrm>
          <a:prstGeom prst="roundRect">
            <a:avLst>
              <a:gd name="adj" fmla="val 6157"/>
            </a:avLst>
          </a:prstGeom>
          <a:gradFill rotWithShape="0">
            <a:gsLst>
              <a:gs pos="0">
                <a:srgbClr val="4378B6"/>
              </a:gs>
              <a:gs pos="100000">
                <a:srgbClr val="28486D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ko-KR" altLang="ko-KR" sz="1400"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sp>
        <p:nvSpPr>
          <p:cNvPr id="97" name="Rectangle 379"/>
          <p:cNvSpPr>
            <a:spLocks noChangeArrowheads="1"/>
          </p:cNvSpPr>
          <p:nvPr/>
        </p:nvSpPr>
        <p:spPr bwMode="auto">
          <a:xfrm>
            <a:off x="4598118" y="5947008"/>
            <a:ext cx="1630066" cy="43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Android</a:t>
            </a: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Phone (App)</a:t>
            </a:r>
            <a:endParaRPr lang="ko-KR" altLang="en-US" sz="10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98" name="Rectangle 379"/>
          <p:cNvSpPr>
            <a:spLocks noChangeArrowheads="1"/>
          </p:cNvSpPr>
          <p:nvPr/>
        </p:nvSpPr>
        <p:spPr bwMode="auto">
          <a:xfrm>
            <a:off x="6614342" y="5947008"/>
            <a:ext cx="1630066" cy="43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i-Phone(App)</a:t>
            </a:r>
            <a:endParaRPr lang="ko-KR" altLang="en-US" sz="10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99" name="Picture 383" descr="clou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99" y="2063577"/>
            <a:ext cx="1000789" cy="5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384"/>
          <p:cNvSpPr txBox="1">
            <a:spLocks noChangeArrowheads="1"/>
          </p:cNvSpPr>
          <p:nvPr/>
        </p:nvSpPr>
        <p:spPr bwMode="auto">
          <a:xfrm>
            <a:off x="4032500" y="2199490"/>
            <a:ext cx="992613" cy="3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hangingPunct="1">
              <a:buFont typeface="Times New Roman" pitchFamily="18" charset="0"/>
              <a:buNone/>
            </a:pPr>
            <a:r>
              <a:rPr lang="en-US" altLang="ko-KR" sz="12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INTERNET</a:t>
            </a:r>
            <a:endParaRPr lang="en-US" altLang="ko-KR" sz="12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graphicFrame>
        <p:nvGraphicFramePr>
          <p:cNvPr id="101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70358"/>
              </p:ext>
            </p:extLst>
          </p:nvPr>
        </p:nvGraphicFramePr>
        <p:xfrm>
          <a:off x="5258294" y="2122418"/>
          <a:ext cx="415506" cy="50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Drawing" r:id="rId12" imgW="1322462" imgH="2530623" progId="">
                  <p:embed/>
                </p:oleObj>
              </mc:Choice>
              <mc:Fallback>
                <p:oleObj name="Drawing" r:id="rId12" imgW="1322462" imgH="25306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294" y="2122418"/>
                        <a:ext cx="415506" cy="50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Group 172"/>
          <p:cNvGrpSpPr>
            <a:grpSpLocks/>
          </p:cNvGrpSpPr>
          <p:nvPr/>
        </p:nvGrpSpPr>
        <p:grpSpPr bwMode="auto">
          <a:xfrm>
            <a:off x="5467208" y="5003672"/>
            <a:ext cx="2057511" cy="411470"/>
            <a:chOff x="322" y="712"/>
            <a:chExt cx="2384" cy="292"/>
          </a:xfrm>
        </p:grpSpPr>
        <p:pic>
          <p:nvPicPr>
            <p:cNvPr id="103" name="Picture 173" descr="bar_long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712"/>
              <a:ext cx="238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Rectangle 174"/>
            <p:cNvSpPr>
              <a:spLocks noChangeArrowheads="1"/>
            </p:cNvSpPr>
            <p:nvPr/>
          </p:nvSpPr>
          <p:spPr bwMode="auto">
            <a:xfrm>
              <a:off x="974" y="737"/>
              <a:ext cx="10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APP (</a:t>
              </a:r>
              <a:r>
                <a:rPr lang="ko-KR" altLang="en-US" sz="1600" dirty="0" err="1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아이톡</a:t>
              </a:r>
              <a:r>
                <a:rPr lang="en-US" altLang="ko-KR" sz="1600" dirty="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  <a:cs typeface="Arial" charset="0"/>
                </a:rPr>
                <a:t>)</a:t>
              </a:r>
              <a:endParaRPr lang="en-US" altLang="ko-KR" sz="16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endParaRPr>
            </a:p>
          </p:txBody>
        </p:sp>
      </p:grpSp>
      <p:pic>
        <p:nvPicPr>
          <p:cNvPr id="105" name="Picture 383" descr="clou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64" y="3281603"/>
            <a:ext cx="1000789" cy="5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 Box 384"/>
          <p:cNvSpPr txBox="1">
            <a:spLocks noChangeArrowheads="1"/>
          </p:cNvSpPr>
          <p:nvPr/>
        </p:nvSpPr>
        <p:spPr bwMode="auto">
          <a:xfrm>
            <a:off x="4017001" y="3417516"/>
            <a:ext cx="1061190" cy="3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defTabSz="1279525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hangingPunct="1">
              <a:buFont typeface="Times New Roman" pitchFamily="18" charset="0"/>
              <a:buNone/>
            </a:pPr>
            <a:r>
              <a:rPr lang="en-US" altLang="ko-KR" sz="12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INTERNET</a:t>
            </a:r>
            <a:endParaRPr lang="en-US" altLang="ko-KR" sz="12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07" name="그림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6941" y="5493804"/>
            <a:ext cx="313588" cy="5354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8" name="그림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2425" y="5491157"/>
            <a:ext cx="313588" cy="5354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09" name="직선 연결선 108"/>
          <p:cNvCxnSpPr/>
          <p:nvPr/>
        </p:nvCxnSpPr>
        <p:spPr>
          <a:xfrm>
            <a:off x="5227578" y="5811865"/>
            <a:ext cx="174503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그림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9268" y="5501496"/>
            <a:ext cx="313588" cy="5354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1" name="그림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64753" y="5498849"/>
            <a:ext cx="313588" cy="5354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12" name="직선 연결선 111"/>
          <p:cNvCxnSpPr/>
          <p:nvPr/>
        </p:nvCxnSpPr>
        <p:spPr>
          <a:xfrm>
            <a:off x="7309902" y="5819557"/>
            <a:ext cx="174503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73" descr="bar_long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35" y="3352313"/>
            <a:ext cx="2864606" cy="4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angle 174"/>
          <p:cNvSpPr>
            <a:spLocks noChangeArrowheads="1"/>
          </p:cNvSpPr>
          <p:nvPr/>
        </p:nvSpPr>
        <p:spPr bwMode="auto">
          <a:xfrm>
            <a:off x="5927941" y="3387541"/>
            <a:ext cx="924327" cy="3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ko-KR" altLang="en-US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경찰청</a:t>
            </a:r>
            <a:r>
              <a:rPr lang="en-US" altLang="ko-KR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/</a:t>
            </a:r>
            <a:r>
              <a:rPr lang="ko-KR" altLang="en-US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구청</a:t>
            </a:r>
            <a:r>
              <a:rPr lang="en-US" altLang="ko-KR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/</a:t>
            </a:r>
            <a:r>
              <a:rPr lang="ko-KR" altLang="en-US" sz="16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교육청 등</a:t>
            </a:r>
            <a:endParaRPr lang="en-US" altLang="ko-KR" sz="16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pic>
        <p:nvPicPr>
          <p:cNvPr id="115" name="그림 1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07" y="3863183"/>
            <a:ext cx="740587" cy="785076"/>
          </a:xfrm>
          <a:prstGeom prst="rect">
            <a:avLst/>
          </a:prstGeom>
        </p:spPr>
      </p:pic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652120" y="3937781"/>
            <a:ext cx="2330568" cy="85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학부모 자녀 사고 징후 신고 서비스</a:t>
            </a:r>
            <a:endParaRPr lang="en-US" altLang="ko-KR" sz="1000" dirty="0" smtClean="0">
              <a:solidFill>
                <a:schemeClr val="bg1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사고 시 경찰청</a:t>
            </a:r>
            <a:r>
              <a:rPr lang="en-US" altLang="ko-KR" sz="10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구청에 </a:t>
            </a:r>
            <a:r>
              <a:rPr lang="ko-KR" altLang="en-US" sz="1000" dirty="0" err="1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알람</a:t>
            </a:r>
            <a:r>
              <a:rPr lang="ko-KR" altLang="en-US" sz="10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 및 얼굴</a:t>
            </a:r>
            <a:endParaRPr lang="en-US" altLang="ko-KR" sz="10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정보</a:t>
            </a: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(</a:t>
            </a: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사고 전 실시간 사진</a:t>
            </a: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, </a:t>
            </a: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시간</a:t>
            </a: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, </a:t>
            </a: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옷</a:t>
            </a:r>
            <a:endParaRPr lang="en-US" altLang="ko-KR" sz="1000" dirty="0" smtClean="0">
              <a:solidFill>
                <a:schemeClr val="bg1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0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등</a:t>
            </a:r>
            <a:r>
              <a:rPr lang="en-US" altLang="ko-KR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)</a:t>
            </a:r>
            <a:r>
              <a:rPr lang="ko-KR" altLang="en-US" sz="10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  <a:cs typeface="Arial" charset="0"/>
              </a:rPr>
              <a:t> 지공 서비스</a:t>
            </a:r>
            <a:endParaRPr lang="en-US" altLang="ko-KR" sz="1000" dirty="0" smtClean="0">
              <a:solidFill>
                <a:schemeClr val="bg1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ko-KR" sz="1000" dirty="0" smtClean="0">
              <a:solidFill>
                <a:schemeClr val="bg1"/>
              </a:solidFill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sp>
        <p:nvSpPr>
          <p:cNvPr id="117" name="AutoShape 121"/>
          <p:cNvSpPr>
            <a:spLocks noChangeArrowheads="1"/>
          </p:cNvSpPr>
          <p:nvPr/>
        </p:nvSpPr>
        <p:spPr bwMode="auto">
          <a:xfrm>
            <a:off x="462120" y="5741885"/>
            <a:ext cx="3852360" cy="535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ko-KR" sz="1400" dirty="0"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446064" y="5768257"/>
            <a:ext cx="3883172" cy="53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200" dirty="0" smtClean="0">
              <a:latin typeface="HY수평선M" pitchFamily="18" charset="-127"/>
              <a:ea typeface="HY수평선M" pitchFamily="18" charset="-127"/>
              <a:cs typeface="Arial" charset="0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57032" y="5776568"/>
            <a:ext cx="3862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dirty="0">
                <a:latin typeface="HY수평선M" pitchFamily="18" charset="-127"/>
                <a:ea typeface="HY수평선M" pitchFamily="18" charset="-127"/>
              </a:rPr>
              <a:t>학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생관리</a:t>
            </a:r>
            <a:r>
              <a:rPr lang="en-US" altLang="ko-KR" sz="12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>
                <a:latin typeface="HY수평선M" pitchFamily="18" charset="-127"/>
                <a:ea typeface="HY수평선M" pitchFamily="18" charset="-127"/>
              </a:rPr>
              <a:t>문자전송</a:t>
            </a:r>
            <a:r>
              <a:rPr lang="en-US" altLang="ko-KR" sz="12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공지관리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출결관리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err="1" smtClean="0">
                <a:latin typeface="HY수평선M" pitchFamily="18" charset="-127"/>
                <a:ea typeface="HY수평선M" pitchFamily="18" charset="-127"/>
              </a:rPr>
              <a:t>뮨자조회</a:t>
            </a:r>
            <a:endParaRPr lang="en-US" altLang="ko-KR" sz="1200" dirty="0">
              <a:latin typeface="HY수평선M" pitchFamily="18" charset="-127"/>
              <a:ea typeface="HY수평선M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등원시간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err="1" smtClean="0">
                <a:latin typeface="HY수평선M" pitchFamily="18" charset="-127"/>
                <a:ea typeface="HY수평선M" pitchFamily="18" charset="-127"/>
              </a:rPr>
              <a:t>클리커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공개수업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>
                <a:latin typeface="HY수평선M" pitchFamily="18" charset="-127"/>
                <a:ea typeface="HY수평선M" pitchFamily="18" charset="-127"/>
              </a:rPr>
              <a:t>상담관리</a:t>
            </a:r>
            <a:r>
              <a:rPr lang="en-US" altLang="ko-KR" sz="12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200" dirty="0" smtClean="0">
                <a:latin typeface="HY수평선M" pitchFamily="18" charset="-127"/>
                <a:ea typeface="HY수평선M" pitchFamily="18" charset="-127"/>
              </a:rPr>
              <a:t>직원관리 등</a:t>
            </a:r>
            <a:endParaRPr lang="ko-KR" altLang="en-US" sz="1200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120" name="그룹 10"/>
          <p:cNvGrpSpPr/>
          <p:nvPr/>
        </p:nvGrpSpPr>
        <p:grpSpPr>
          <a:xfrm>
            <a:off x="463651" y="3618539"/>
            <a:ext cx="2019978" cy="1972048"/>
            <a:chOff x="2699332" y="1857880"/>
            <a:chExt cx="4507336" cy="45111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1" name="Freeform 38"/>
            <p:cNvSpPr>
              <a:spLocks/>
            </p:cNvSpPr>
            <p:nvPr/>
          </p:nvSpPr>
          <p:spPr bwMode="auto">
            <a:xfrm>
              <a:off x="2699332" y="1857880"/>
              <a:ext cx="2498965" cy="4511170"/>
            </a:xfrm>
            <a:custGeom>
              <a:avLst/>
              <a:gdLst>
                <a:gd name="T0" fmla="*/ 66 w 92"/>
                <a:gd name="T1" fmla="*/ 151 h 166"/>
                <a:gd name="T2" fmla="*/ 76 w 92"/>
                <a:gd name="T3" fmla="*/ 134 h 166"/>
                <a:gd name="T4" fmla="*/ 31 w 92"/>
                <a:gd name="T5" fmla="*/ 83 h 166"/>
                <a:gd name="T6" fmla="*/ 80 w 92"/>
                <a:gd name="T7" fmla="*/ 32 h 166"/>
                <a:gd name="T8" fmla="*/ 80 w 92"/>
                <a:gd name="T9" fmla="*/ 32 h 166"/>
                <a:gd name="T10" fmla="*/ 83 w 92"/>
                <a:gd name="T11" fmla="*/ 32 h 166"/>
                <a:gd name="T12" fmla="*/ 83 w 92"/>
                <a:gd name="T13" fmla="*/ 32 h 166"/>
                <a:gd name="T14" fmla="*/ 92 w 92"/>
                <a:gd name="T15" fmla="*/ 15 h 166"/>
                <a:gd name="T16" fmla="*/ 83 w 92"/>
                <a:gd name="T17" fmla="*/ 0 h 166"/>
                <a:gd name="T18" fmla="*/ 83 w 92"/>
                <a:gd name="T19" fmla="*/ 0 h 166"/>
                <a:gd name="T20" fmla="*/ 83 w 92"/>
                <a:gd name="T21" fmla="*/ 0 h 166"/>
                <a:gd name="T22" fmla="*/ 0 w 92"/>
                <a:gd name="T23" fmla="*/ 83 h 166"/>
                <a:gd name="T24" fmla="*/ 76 w 92"/>
                <a:gd name="T25" fmla="*/ 166 h 166"/>
                <a:gd name="T26" fmla="*/ 66 w 92"/>
                <a:gd name="T27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6">
                  <a:moveTo>
                    <a:pt x="66" y="151"/>
                  </a:moveTo>
                  <a:cubicBezTo>
                    <a:pt x="76" y="134"/>
                    <a:pt x="76" y="134"/>
                    <a:pt x="76" y="134"/>
                  </a:cubicBezTo>
                  <a:cubicBezTo>
                    <a:pt x="51" y="131"/>
                    <a:pt x="31" y="110"/>
                    <a:pt x="31" y="83"/>
                  </a:cubicBezTo>
                  <a:cubicBezTo>
                    <a:pt x="31" y="56"/>
                    <a:pt x="53" y="33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1"/>
                    <a:pt x="0" y="38"/>
                    <a:pt x="0" y="83"/>
                  </a:cubicBezTo>
                  <a:cubicBezTo>
                    <a:pt x="0" y="126"/>
                    <a:pt x="33" y="162"/>
                    <a:pt x="76" y="166"/>
                  </a:cubicBezTo>
                  <a:lnTo>
                    <a:pt x="66" y="151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122" name="Freeform 39"/>
            <p:cNvSpPr>
              <a:spLocks/>
            </p:cNvSpPr>
            <p:nvPr/>
          </p:nvSpPr>
          <p:spPr bwMode="auto">
            <a:xfrm>
              <a:off x="4680872" y="1884710"/>
              <a:ext cx="2525796" cy="4484340"/>
            </a:xfrm>
            <a:custGeom>
              <a:avLst/>
              <a:gdLst>
                <a:gd name="T0" fmla="*/ 17 w 93"/>
                <a:gd name="T1" fmla="*/ 0 h 165"/>
                <a:gd name="T2" fmla="*/ 26 w 93"/>
                <a:gd name="T3" fmla="*/ 14 h 165"/>
                <a:gd name="T4" fmla="*/ 16 w 93"/>
                <a:gd name="T5" fmla="*/ 31 h 165"/>
                <a:gd name="T6" fmla="*/ 61 w 93"/>
                <a:gd name="T7" fmla="*/ 82 h 165"/>
                <a:gd name="T8" fmla="*/ 13 w 93"/>
                <a:gd name="T9" fmla="*/ 134 h 165"/>
                <a:gd name="T10" fmla="*/ 12 w 93"/>
                <a:gd name="T11" fmla="*/ 134 h 165"/>
                <a:gd name="T12" fmla="*/ 10 w 93"/>
                <a:gd name="T13" fmla="*/ 134 h 165"/>
                <a:gd name="T14" fmla="*/ 10 w 93"/>
                <a:gd name="T15" fmla="*/ 134 h 165"/>
                <a:gd name="T16" fmla="*/ 0 w 93"/>
                <a:gd name="T17" fmla="*/ 150 h 165"/>
                <a:gd name="T18" fmla="*/ 10 w 93"/>
                <a:gd name="T19" fmla="*/ 165 h 165"/>
                <a:gd name="T20" fmla="*/ 10 w 93"/>
                <a:gd name="T21" fmla="*/ 165 h 165"/>
                <a:gd name="T22" fmla="*/ 10 w 93"/>
                <a:gd name="T23" fmla="*/ 165 h 165"/>
                <a:gd name="T24" fmla="*/ 93 w 93"/>
                <a:gd name="T25" fmla="*/ 82 h 165"/>
                <a:gd name="T26" fmla="*/ 17 w 9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65">
                  <a:moveTo>
                    <a:pt x="17" y="0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42" y="34"/>
                    <a:pt x="61" y="56"/>
                    <a:pt x="61" y="82"/>
                  </a:cubicBezTo>
                  <a:cubicBezTo>
                    <a:pt x="61" y="110"/>
                    <a:pt x="40" y="132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6" y="165"/>
                    <a:pt x="93" y="128"/>
                    <a:pt x="93" y="82"/>
                  </a:cubicBezTo>
                  <a:cubicBezTo>
                    <a:pt x="93" y="39"/>
                    <a:pt x="59" y="3"/>
                    <a:pt x="17" y="0"/>
                  </a:cubicBezTo>
                  <a:close/>
                </a:path>
              </a:pathLst>
            </a:custGeom>
            <a:solidFill>
              <a:srgbClr val="ED1C24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pc="-60">
                <a:solidFill>
                  <a:srgbClr val="404040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</p:grpSp>
      <p:pic>
        <p:nvPicPr>
          <p:cNvPr id="123" name="Picture 6" descr="타원_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60" y="3457575"/>
            <a:ext cx="720000" cy="70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4" descr="타원_re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1" y="4714406"/>
            <a:ext cx="720000" cy="70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1258345" y="3656218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학교</a:t>
            </a:r>
            <a:endParaRPr lang="ko-KR" altLang="en-US" sz="1200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26" name="Picture 5" descr="타원_gree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88" y="4676493"/>
            <a:ext cx="720000" cy="7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26"/>
          <p:cNvSpPr txBox="1"/>
          <p:nvPr/>
        </p:nvSpPr>
        <p:spPr>
          <a:xfrm>
            <a:off x="488303" y="4940811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학원</a:t>
            </a:r>
            <a:endParaRPr lang="ko-KR" altLang="en-US" sz="1200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887449" y="488310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태권도</a:t>
            </a:r>
            <a:endParaRPr lang="ko-KR" altLang="en-US" sz="1200" b="1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29" name="그림 1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20" y="2009424"/>
            <a:ext cx="418772" cy="651044"/>
          </a:xfrm>
          <a:prstGeom prst="rect">
            <a:avLst/>
          </a:prstGeom>
        </p:spPr>
      </p:pic>
      <p:pic>
        <p:nvPicPr>
          <p:cNvPr id="130" name="그림 1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" y="1988840"/>
            <a:ext cx="1047720" cy="1398701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7" y="2168325"/>
            <a:ext cx="1071651" cy="1071651"/>
          </a:xfrm>
          <a:prstGeom prst="rect">
            <a:avLst/>
          </a:prstGeom>
        </p:spPr>
      </p:pic>
      <p:cxnSp>
        <p:nvCxnSpPr>
          <p:cNvPr id="136" name="꺾인 연결선 135"/>
          <p:cNvCxnSpPr>
            <a:stCxn id="135" idx="1"/>
            <a:endCxn id="129" idx="3"/>
          </p:cNvCxnSpPr>
          <p:nvPr/>
        </p:nvCxnSpPr>
        <p:spPr>
          <a:xfrm rot="10800000">
            <a:off x="2137793" y="2334947"/>
            <a:ext cx="778145" cy="369205"/>
          </a:xfrm>
          <a:prstGeom prst="bentConnector3">
            <a:avLst>
              <a:gd name="adj1" fmla="val 2184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그림 1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20" y="2752353"/>
            <a:ext cx="418772" cy="651044"/>
          </a:xfrm>
          <a:prstGeom prst="rect">
            <a:avLst/>
          </a:prstGeom>
        </p:spPr>
      </p:pic>
      <p:cxnSp>
        <p:nvCxnSpPr>
          <p:cNvPr id="138" name="꺾인 연결선 137"/>
          <p:cNvCxnSpPr>
            <a:stCxn id="135" idx="1"/>
          </p:cNvCxnSpPr>
          <p:nvPr/>
        </p:nvCxnSpPr>
        <p:spPr>
          <a:xfrm rot="10800000" flipV="1">
            <a:off x="2112449" y="2704151"/>
            <a:ext cx="803488" cy="453284"/>
          </a:xfrm>
          <a:prstGeom prst="bentConnector3">
            <a:avLst>
              <a:gd name="adj1" fmla="val 2155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그림 1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06" y="5388011"/>
            <a:ext cx="762388" cy="762388"/>
          </a:xfrm>
          <a:prstGeom prst="rect">
            <a:avLst/>
          </a:prstGeom>
        </p:spPr>
      </p:pic>
      <p:pic>
        <p:nvPicPr>
          <p:cNvPr id="140" name="그림 1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7" y="4223680"/>
            <a:ext cx="745271" cy="762094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2099821" y="248246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AI </a:t>
            </a:r>
            <a:r>
              <a:rPr lang="ko-KR" altLang="en-US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모듈</a:t>
            </a:r>
            <a:endParaRPr lang="en-US" altLang="ko-KR" sz="1200" dirty="0" smtClean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탑</a:t>
            </a:r>
            <a:r>
              <a:rPr lang="ko-KR" altLang="en-US" sz="120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재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119048" y="201412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얼굴인식단말기</a:t>
            </a:r>
            <a:endParaRPr lang="ko-KR" altLang="en-US" sz="120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43" name="AutoShape 121"/>
          <p:cNvSpPr>
            <a:spLocks noChangeArrowheads="1"/>
          </p:cNvSpPr>
          <p:nvPr/>
        </p:nvSpPr>
        <p:spPr bwMode="auto">
          <a:xfrm>
            <a:off x="2792925" y="3943011"/>
            <a:ext cx="1550916" cy="11576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ko-KR" sz="1400" dirty="0">
              <a:latin typeface="HY동녘M" pitchFamily="18" charset="-127"/>
              <a:ea typeface="HY동녘M" pitchFamily="18" charset="-127"/>
              <a:cs typeface="Arial" pitchFamily="34" charset="0"/>
            </a:endParaRPr>
          </a:p>
        </p:txBody>
      </p:sp>
      <p:pic>
        <p:nvPicPr>
          <p:cNvPr id="144" name="그림 1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52" y="4268930"/>
            <a:ext cx="749635" cy="749635"/>
          </a:xfrm>
          <a:prstGeom prst="rect">
            <a:avLst/>
          </a:prstGeom>
        </p:spPr>
      </p:pic>
      <p:pic>
        <p:nvPicPr>
          <p:cNvPr id="145" name="그림 1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0" y="4345089"/>
            <a:ext cx="600472" cy="571754"/>
          </a:xfrm>
          <a:prstGeom prst="rect">
            <a:avLst/>
          </a:prstGeom>
        </p:spPr>
      </p:pic>
      <p:sp>
        <p:nvSpPr>
          <p:cNvPr id="146" name="Rectangle 115"/>
          <p:cNvSpPr>
            <a:spLocks noChangeArrowheads="1"/>
          </p:cNvSpPr>
          <p:nvPr/>
        </p:nvSpPr>
        <p:spPr bwMode="auto">
          <a:xfrm>
            <a:off x="2800609" y="3975197"/>
            <a:ext cx="1543232" cy="46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1200" dirty="0" smtClean="0">
                <a:latin typeface="HY동녘M" pitchFamily="18" charset="-127"/>
                <a:ea typeface="HY동녘M" pitchFamily="18" charset="-127"/>
                <a:cs typeface="Arial" charset="0"/>
              </a:rPr>
              <a:t>CCTV</a:t>
            </a:r>
            <a:endParaRPr lang="en-US" altLang="ko-KR" sz="1200" dirty="0">
              <a:latin typeface="HY동녘M" pitchFamily="18" charset="-127"/>
              <a:ea typeface="HY동녘M" pitchFamily="18" charset="-127"/>
              <a:cs typeface="Arial" charset="0"/>
            </a:endParaRPr>
          </a:p>
        </p:txBody>
      </p:sp>
      <p:cxnSp>
        <p:nvCxnSpPr>
          <p:cNvPr id="147" name="꺾인 연결선 146"/>
          <p:cNvCxnSpPr>
            <a:stCxn id="135" idx="3"/>
            <a:endCxn id="143" idx="0"/>
          </p:cNvCxnSpPr>
          <p:nvPr/>
        </p:nvCxnSpPr>
        <p:spPr>
          <a:xfrm flipH="1">
            <a:off x="3568383" y="2704151"/>
            <a:ext cx="419205" cy="1238860"/>
          </a:xfrm>
          <a:prstGeom prst="bentConnector4">
            <a:avLst>
              <a:gd name="adj1" fmla="val -34083"/>
              <a:gd name="adj2" fmla="val 4932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그룹 147"/>
          <p:cNvGrpSpPr/>
          <p:nvPr/>
        </p:nvGrpSpPr>
        <p:grpSpPr>
          <a:xfrm>
            <a:off x="1201194" y="2895776"/>
            <a:ext cx="356273" cy="434270"/>
            <a:chOff x="593814" y="1772816"/>
            <a:chExt cx="2682042" cy="3205095"/>
          </a:xfrm>
        </p:grpSpPr>
        <p:pic>
          <p:nvPicPr>
            <p:cNvPr id="149" name="그림 2" descr="키즈톡캐릭터2.pn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4" y="1772816"/>
              <a:ext cx="2682042" cy="3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205" y="2274591"/>
              <a:ext cx="792088" cy="758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1" name="Picture 4" descr="C:\Documents and Settings\Tist\바탕 화면\대외용프리젠업데이트2.0\최종\102410965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00" y="2986314"/>
            <a:ext cx="410238" cy="61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6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47" name="그룹 36"/>
          <p:cNvGrpSpPr/>
          <p:nvPr/>
        </p:nvGrpSpPr>
        <p:grpSpPr>
          <a:xfrm>
            <a:off x="323528" y="908720"/>
            <a:ext cx="3096344" cy="415498"/>
            <a:chOff x="593596" y="1201820"/>
            <a:chExt cx="3096344" cy="415498"/>
          </a:xfrm>
        </p:grpSpPr>
        <p:sp>
          <p:nvSpPr>
            <p:cNvPr id="48" name="TextBox 47"/>
            <p:cNvSpPr txBox="1"/>
            <p:nvPr/>
          </p:nvSpPr>
          <p:spPr>
            <a:xfrm>
              <a:off x="881034" y="1201820"/>
              <a:ext cx="280890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8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 서비스 주요 기능</a:t>
              </a:r>
              <a:endParaRPr lang="en-US" altLang="ko-KR" sz="18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49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71" name="직사각형 70"/>
          <p:cNvSpPr/>
          <p:nvPr/>
        </p:nvSpPr>
        <p:spPr>
          <a:xfrm>
            <a:off x="179512" y="1324218"/>
            <a:ext cx="7992888" cy="10990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993" y="1344250"/>
            <a:ext cx="7772399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228600" indent="-228600" defTabSz="975022" latinLnBrk="0">
              <a:buClr>
                <a:schemeClr val="tx1">
                  <a:lumMod val="65000"/>
                  <a:lumOff val="35000"/>
                </a:schemeClr>
              </a:buClr>
              <a:buSzPct val="150000"/>
              <a:buBlip>
                <a:blip r:embed="rId2"/>
              </a:buBlip>
              <a:defRPr sz="140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Yoon 윤고딕 540_TT" pitchFamily="18" charset="-127"/>
                <a:ea typeface="Yoon 윤고딕 540_TT" pitchFamily="18" charset="-127"/>
              </a:defRPr>
            </a:lvl1pPr>
          </a:lstStyle>
          <a:p>
            <a:pPr marL="0" indent="0">
              <a:lnSpc>
                <a:spcPts val="2000"/>
              </a:lnSpc>
              <a:buSzPct val="100000"/>
              <a:buNone/>
              <a:defRPr/>
            </a:pP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국내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최초 최첨단 </a:t>
            </a:r>
            <a:r>
              <a:rPr lang="en-US" altLang="ko-KR" spc="-60" dirty="0" err="1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IoT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얼굴인식 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기반 </a:t>
            </a:r>
            <a:r>
              <a:rPr lang="ko-KR" altLang="en-US" spc="-60" dirty="0" err="1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등하교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pc="-60" dirty="0" err="1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통합 안심 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관리 시스템은 카드 소지의 불편함을 제거하고</a:t>
            </a:r>
            <a:r>
              <a:rPr lang="en-US" altLang="ko-KR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pc="-60" dirty="0" err="1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비접촉식으로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인한 </a:t>
            </a:r>
            <a:r>
              <a:rPr lang="ko-KR" altLang="en-US" spc="-60" dirty="0" err="1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위생성이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뛰어나며 대용량 </a:t>
            </a:r>
            <a:r>
              <a:rPr lang="en-US" altLang="ko-KR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Push 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기반으로</a:t>
            </a:r>
            <a:r>
              <a:rPr lang="en-US" altLang="ko-KR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최대 </a:t>
            </a:r>
            <a:r>
              <a:rPr lang="en-US" altLang="ko-KR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7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명까지 실시간 </a:t>
            </a:r>
            <a:r>
              <a:rPr lang="ko-KR" altLang="en-US" spc="-60" dirty="0" err="1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사진 및 </a:t>
            </a:r>
            <a:r>
              <a:rPr lang="ko-KR" altLang="en-US" spc="-60" dirty="0" err="1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등하원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정보를 전송할 </a:t>
            </a:r>
            <a:r>
              <a:rPr lang="ko-KR" altLang="en-US" spc="-60" dirty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뿐만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아니라  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Push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를 통해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문자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사진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동영상을  무제한 무상 전송이 가능하며 사고 시 근처 경찰서 연동을 통한 신속한 사고 대응할 수 있는 자녀 안심 서비스입니다</a:t>
            </a:r>
            <a:r>
              <a:rPr lang="en-US" altLang="ko-KR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.</a:t>
            </a:r>
            <a:r>
              <a:rPr lang="ko-KR" altLang="en-US" spc="-60" dirty="0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rPr>
              <a:t>  </a:t>
            </a:r>
            <a:endParaRPr lang="en-US" altLang="ko-KR" spc="-60" dirty="0">
              <a:solidFill>
                <a:schemeClr val="bg1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206672" y="2503749"/>
            <a:ext cx="7968608" cy="392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323528" y="2670773"/>
            <a:ext cx="7678284" cy="3479211"/>
            <a:chOff x="479527" y="2008386"/>
            <a:chExt cx="8891546" cy="3976902"/>
          </a:xfrm>
        </p:grpSpPr>
        <p:grpSp>
          <p:nvGrpSpPr>
            <p:cNvPr id="75" name="그룹 74"/>
            <p:cNvGrpSpPr/>
            <p:nvPr/>
          </p:nvGrpSpPr>
          <p:grpSpPr>
            <a:xfrm>
              <a:off x="479527" y="2008386"/>
              <a:ext cx="3500624" cy="3976902"/>
              <a:chOff x="479527" y="2054611"/>
              <a:chExt cx="3500624" cy="3976902"/>
            </a:xfrm>
          </p:grpSpPr>
          <p:grpSp>
            <p:nvGrpSpPr>
              <p:cNvPr id="156" name="그룹 155"/>
              <p:cNvGrpSpPr/>
              <p:nvPr/>
            </p:nvGrpSpPr>
            <p:grpSpPr>
              <a:xfrm>
                <a:off x="479527" y="2054611"/>
                <a:ext cx="3500624" cy="864302"/>
                <a:chOff x="479527" y="2493002"/>
                <a:chExt cx="3500624" cy="864302"/>
              </a:xfrm>
            </p:grpSpPr>
            <p:cxnSp>
              <p:nvCxnSpPr>
                <p:cNvPr id="169" name="직선 연결선 168"/>
                <p:cNvCxnSpPr/>
                <p:nvPr/>
              </p:nvCxnSpPr>
              <p:spPr>
                <a:xfrm rot="10800000">
                  <a:off x="1352151" y="2921517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70" name="직사각형 169"/>
                <p:cNvSpPr/>
                <p:nvPr/>
              </p:nvSpPr>
              <p:spPr>
                <a:xfrm>
                  <a:off x="1742394" y="2556386"/>
                  <a:ext cx="926663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원생관</a:t>
                  </a:r>
                  <a:r>
                    <a:rPr lang="ko-KR" altLang="en-US" sz="1200" dirty="0">
                      <a:latin typeface="HY수평선M" pitchFamily="18" charset="-127"/>
                      <a:ea typeface="HY수평선M" pitchFamily="18" charset="-127"/>
                    </a:rPr>
                    <a:t>리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sp>
              <p:nvSpPr>
                <p:cNvPr id="171" name="타원 170"/>
                <p:cNvSpPr/>
                <p:nvPr/>
              </p:nvSpPr>
              <p:spPr>
                <a:xfrm>
                  <a:off x="479527" y="2493002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  <p:grpSp>
            <p:nvGrpSpPr>
              <p:cNvPr id="157" name="그룹 156"/>
              <p:cNvGrpSpPr/>
              <p:nvPr/>
            </p:nvGrpSpPr>
            <p:grpSpPr>
              <a:xfrm>
                <a:off x="479527" y="3092144"/>
                <a:ext cx="2726939" cy="864302"/>
                <a:chOff x="479527" y="3540912"/>
                <a:chExt cx="2726939" cy="864302"/>
              </a:xfrm>
            </p:grpSpPr>
            <p:cxnSp>
              <p:nvCxnSpPr>
                <p:cNvPr id="166" name="직선 연결선 165"/>
                <p:cNvCxnSpPr/>
                <p:nvPr/>
              </p:nvCxnSpPr>
              <p:spPr>
                <a:xfrm rot="10800000">
                  <a:off x="578466" y="3964495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67" name="직사각형 166"/>
                <p:cNvSpPr/>
                <p:nvPr/>
              </p:nvSpPr>
              <p:spPr>
                <a:xfrm>
                  <a:off x="1484499" y="3599363"/>
                  <a:ext cx="1580080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문자발송 및 조회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sp>
              <p:nvSpPr>
                <p:cNvPr id="168" name="타원 167"/>
                <p:cNvSpPr/>
                <p:nvPr/>
              </p:nvSpPr>
              <p:spPr>
                <a:xfrm>
                  <a:off x="479527" y="3540912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  <p:grpSp>
            <p:nvGrpSpPr>
              <p:cNvPr id="158" name="그룹 157"/>
              <p:cNvGrpSpPr/>
              <p:nvPr/>
            </p:nvGrpSpPr>
            <p:grpSpPr>
              <a:xfrm>
                <a:off x="479527" y="4129677"/>
                <a:ext cx="2726939" cy="864302"/>
                <a:chOff x="479527" y="4588821"/>
                <a:chExt cx="2726939" cy="864302"/>
              </a:xfrm>
            </p:grpSpPr>
            <p:cxnSp>
              <p:nvCxnSpPr>
                <p:cNvPr id="163" name="직선 연결선 162"/>
                <p:cNvCxnSpPr/>
                <p:nvPr/>
              </p:nvCxnSpPr>
              <p:spPr>
                <a:xfrm rot="10800000">
                  <a:off x="578466" y="5019048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64" name="직사각형 163"/>
                <p:cNvSpPr/>
                <p:nvPr/>
              </p:nvSpPr>
              <p:spPr>
                <a:xfrm>
                  <a:off x="1758024" y="4653915"/>
                  <a:ext cx="926663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공지관리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sp>
              <p:nvSpPr>
                <p:cNvPr id="165" name="타원 164"/>
                <p:cNvSpPr/>
                <p:nvPr/>
              </p:nvSpPr>
              <p:spPr>
                <a:xfrm>
                  <a:off x="479527" y="4588821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  <p:grpSp>
            <p:nvGrpSpPr>
              <p:cNvPr id="159" name="그룹 158"/>
              <p:cNvGrpSpPr/>
              <p:nvPr/>
            </p:nvGrpSpPr>
            <p:grpSpPr>
              <a:xfrm>
                <a:off x="479527" y="5167211"/>
                <a:ext cx="3492809" cy="864302"/>
                <a:chOff x="479527" y="2493002"/>
                <a:chExt cx="3492809" cy="864302"/>
              </a:xfrm>
            </p:grpSpPr>
            <p:cxnSp>
              <p:nvCxnSpPr>
                <p:cNvPr id="160" name="직선 연결선 159"/>
                <p:cNvCxnSpPr/>
                <p:nvPr/>
              </p:nvCxnSpPr>
              <p:spPr>
                <a:xfrm rot="10800000">
                  <a:off x="1344336" y="2921517"/>
                  <a:ext cx="26280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61" name="직사각형 160"/>
                <p:cNvSpPr/>
                <p:nvPr/>
              </p:nvSpPr>
              <p:spPr>
                <a:xfrm>
                  <a:off x="1382904" y="2556386"/>
                  <a:ext cx="1936489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등원시간 및 출결관리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sp>
              <p:nvSpPr>
                <p:cNvPr id="162" name="타원 161"/>
                <p:cNvSpPr/>
                <p:nvPr/>
              </p:nvSpPr>
              <p:spPr>
                <a:xfrm>
                  <a:off x="479527" y="2493002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</p:grpSp>
        <p:grpSp>
          <p:nvGrpSpPr>
            <p:cNvPr id="76" name="그룹 10"/>
            <p:cNvGrpSpPr/>
            <p:nvPr/>
          </p:nvGrpSpPr>
          <p:grpSpPr>
            <a:xfrm>
              <a:off x="3346428" y="2394837"/>
              <a:ext cx="3204000" cy="3204000"/>
              <a:chOff x="2699332" y="1857880"/>
              <a:chExt cx="4507336" cy="451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4" name="Freeform 38"/>
              <p:cNvSpPr>
                <a:spLocks/>
              </p:cNvSpPr>
              <p:nvPr/>
            </p:nvSpPr>
            <p:spPr bwMode="auto">
              <a:xfrm>
                <a:off x="2699332" y="1857880"/>
                <a:ext cx="2498965" cy="4511170"/>
              </a:xfrm>
              <a:custGeom>
                <a:avLst/>
                <a:gdLst>
                  <a:gd name="T0" fmla="*/ 66 w 92"/>
                  <a:gd name="T1" fmla="*/ 151 h 166"/>
                  <a:gd name="T2" fmla="*/ 76 w 92"/>
                  <a:gd name="T3" fmla="*/ 134 h 166"/>
                  <a:gd name="T4" fmla="*/ 31 w 92"/>
                  <a:gd name="T5" fmla="*/ 83 h 166"/>
                  <a:gd name="T6" fmla="*/ 80 w 92"/>
                  <a:gd name="T7" fmla="*/ 32 h 166"/>
                  <a:gd name="T8" fmla="*/ 80 w 92"/>
                  <a:gd name="T9" fmla="*/ 32 h 166"/>
                  <a:gd name="T10" fmla="*/ 83 w 92"/>
                  <a:gd name="T11" fmla="*/ 32 h 166"/>
                  <a:gd name="T12" fmla="*/ 83 w 92"/>
                  <a:gd name="T13" fmla="*/ 32 h 166"/>
                  <a:gd name="T14" fmla="*/ 92 w 92"/>
                  <a:gd name="T15" fmla="*/ 15 h 166"/>
                  <a:gd name="T16" fmla="*/ 83 w 92"/>
                  <a:gd name="T17" fmla="*/ 0 h 166"/>
                  <a:gd name="T18" fmla="*/ 83 w 92"/>
                  <a:gd name="T19" fmla="*/ 0 h 166"/>
                  <a:gd name="T20" fmla="*/ 83 w 92"/>
                  <a:gd name="T21" fmla="*/ 0 h 166"/>
                  <a:gd name="T22" fmla="*/ 0 w 92"/>
                  <a:gd name="T23" fmla="*/ 83 h 166"/>
                  <a:gd name="T24" fmla="*/ 76 w 92"/>
                  <a:gd name="T25" fmla="*/ 166 h 166"/>
                  <a:gd name="T26" fmla="*/ 66 w 92"/>
                  <a:gd name="T27" fmla="*/ 15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66">
                    <a:moveTo>
                      <a:pt x="66" y="151"/>
                    </a:moveTo>
                    <a:cubicBezTo>
                      <a:pt x="76" y="134"/>
                      <a:pt x="76" y="134"/>
                      <a:pt x="76" y="134"/>
                    </a:cubicBezTo>
                    <a:cubicBezTo>
                      <a:pt x="51" y="131"/>
                      <a:pt x="31" y="110"/>
                      <a:pt x="31" y="83"/>
                    </a:cubicBezTo>
                    <a:cubicBezTo>
                      <a:pt x="31" y="56"/>
                      <a:pt x="53" y="33"/>
                      <a:pt x="80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1" y="32"/>
                      <a:pt x="82" y="32"/>
                      <a:pt x="83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37" y="1"/>
                      <a:pt x="0" y="38"/>
                      <a:pt x="0" y="83"/>
                    </a:cubicBezTo>
                    <a:cubicBezTo>
                      <a:pt x="0" y="126"/>
                      <a:pt x="33" y="162"/>
                      <a:pt x="76" y="166"/>
                    </a:cubicBezTo>
                    <a:lnTo>
                      <a:pt x="66" y="15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pc="-60">
                  <a:solidFill>
                    <a:schemeClr val="tx1"/>
                  </a:solidFill>
                  <a:latin typeface="HY수평선M" pitchFamily="18" charset="-127"/>
                  <a:ea typeface="HY수평선M" pitchFamily="18" charset="-127"/>
                </a:endParaRPr>
              </a:p>
            </p:txBody>
          </p:sp>
          <p:sp>
            <p:nvSpPr>
              <p:cNvPr id="155" name="Freeform 39"/>
              <p:cNvSpPr>
                <a:spLocks/>
              </p:cNvSpPr>
              <p:nvPr/>
            </p:nvSpPr>
            <p:spPr bwMode="auto">
              <a:xfrm>
                <a:off x="4680872" y="1884710"/>
                <a:ext cx="2525796" cy="4484340"/>
              </a:xfrm>
              <a:custGeom>
                <a:avLst/>
                <a:gdLst>
                  <a:gd name="T0" fmla="*/ 17 w 93"/>
                  <a:gd name="T1" fmla="*/ 0 h 165"/>
                  <a:gd name="T2" fmla="*/ 26 w 93"/>
                  <a:gd name="T3" fmla="*/ 14 h 165"/>
                  <a:gd name="T4" fmla="*/ 16 w 93"/>
                  <a:gd name="T5" fmla="*/ 31 h 165"/>
                  <a:gd name="T6" fmla="*/ 61 w 93"/>
                  <a:gd name="T7" fmla="*/ 82 h 165"/>
                  <a:gd name="T8" fmla="*/ 13 w 93"/>
                  <a:gd name="T9" fmla="*/ 134 h 165"/>
                  <a:gd name="T10" fmla="*/ 12 w 93"/>
                  <a:gd name="T11" fmla="*/ 134 h 165"/>
                  <a:gd name="T12" fmla="*/ 10 w 93"/>
                  <a:gd name="T13" fmla="*/ 134 h 165"/>
                  <a:gd name="T14" fmla="*/ 10 w 93"/>
                  <a:gd name="T15" fmla="*/ 134 h 165"/>
                  <a:gd name="T16" fmla="*/ 0 w 93"/>
                  <a:gd name="T17" fmla="*/ 150 h 165"/>
                  <a:gd name="T18" fmla="*/ 10 w 93"/>
                  <a:gd name="T19" fmla="*/ 165 h 165"/>
                  <a:gd name="T20" fmla="*/ 10 w 93"/>
                  <a:gd name="T21" fmla="*/ 165 h 165"/>
                  <a:gd name="T22" fmla="*/ 10 w 93"/>
                  <a:gd name="T23" fmla="*/ 165 h 165"/>
                  <a:gd name="T24" fmla="*/ 93 w 93"/>
                  <a:gd name="T25" fmla="*/ 82 h 165"/>
                  <a:gd name="T26" fmla="*/ 17 w 9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65">
                    <a:moveTo>
                      <a:pt x="17" y="0"/>
                    </a:moveTo>
                    <a:cubicBezTo>
                      <a:pt x="26" y="14"/>
                      <a:pt x="26" y="14"/>
                      <a:pt x="26" y="14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42" y="34"/>
                      <a:pt x="61" y="56"/>
                      <a:pt x="61" y="82"/>
                    </a:cubicBezTo>
                    <a:cubicBezTo>
                      <a:pt x="61" y="110"/>
                      <a:pt x="40" y="132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ubicBezTo>
                      <a:pt x="12" y="134"/>
                      <a:pt x="11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10" y="165"/>
                      <a:pt x="10" y="165"/>
                      <a:pt x="10" y="165"/>
                    </a:cubicBezTo>
                    <a:cubicBezTo>
                      <a:pt x="56" y="165"/>
                      <a:pt x="93" y="128"/>
                      <a:pt x="93" y="82"/>
                    </a:cubicBezTo>
                    <a:cubicBezTo>
                      <a:pt x="93" y="39"/>
                      <a:pt x="59" y="3"/>
                      <a:pt x="17" y="0"/>
                    </a:cubicBezTo>
                    <a:close/>
                  </a:path>
                </a:pathLst>
              </a:custGeom>
              <a:solidFill>
                <a:srgbClr val="ED1C24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pc="-60">
                  <a:solidFill>
                    <a:schemeClr val="tx1"/>
                  </a:solidFill>
                  <a:latin typeface="HY수평선M" pitchFamily="18" charset="-127"/>
                  <a:ea typeface="HY수평선M" pitchFamily="18" charset="-127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160482" y="3922469"/>
              <a:ext cx="1529960" cy="7036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algn="ctr">
                <a:defRPr sz="1800" b="1" spc="-60">
                  <a:solidFill>
                    <a:schemeClr val="accent1"/>
                  </a:solidFill>
                  <a:latin typeface="+mn-ea"/>
                </a:defRPr>
              </a:lvl1pPr>
            </a:lstStyle>
            <a:p>
              <a:r>
                <a:rPr lang="ko-KR" altLang="en-US" sz="2000" b="0" dirty="0" err="1" smtClean="0">
                  <a:solidFill>
                    <a:schemeClr val="tx1"/>
                  </a:solidFill>
                  <a:latin typeface="HY수평선M" pitchFamily="18" charset="-127"/>
                  <a:ea typeface="HY수평선M" pitchFamily="18" charset="-127"/>
                </a:rPr>
                <a:t>등하원</a:t>
              </a:r>
              <a:r>
                <a:rPr lang="ko-KR" altLang="en-US" sz="2000" b="0" dirty="0" smtClean="0">
                  <a:solidFill>
                    <a:schemeClr val="tx1"/>
                  </a:solidFill>
                  <a:latin typeface="HY수평선M" pitchFamily="18" charset="-127"/>
                  <a:ea typeface="HY수평선M" pitchFamily="18" charset="-127"/>
                </a:rPr>
                <a:t> 통합</a:t>
              </a:r>
              <a:endParaRPr lang="en-US" altLang="ko-KR" sz="2000" b="0" dirty="0" smtClean="0">
                <a:solidFill>
                  <a:schemeClr val="tx1"/>
                </a:solidFill>
                <a:latin typeface="HY수평선M" pitchFamily="18" charset="-127"/>
                <a:ea typeface="HY수평선M" pitchFamily="18" charset="-127"/>
              </a:endParaRPr>
            </a:p>
            <a:p>
              <a:r>
                <a:rPr lang="ko-KR" altLang="en-US" sz="2000" b="0" dirty="0" smtClean="0">
                  <a:solidFill>
                    <a:schemeClr val="tx1"/>
                  </a:solidFill>
                  <a:latin typeface="HY수평선M" pitchFamily="18" charset="-127"/>
                  <a:ea typeface="HY수평선M" pitchFamily="18" charset="-127"/>
                </a:rPr>
                <a:t>안심 서비스</a:t>
              </a:r>
            </a:p>
          </p:txBody>
        </p:sp>
        <p:grpSp>
          <p:nvGrpSpPr>
            <p:cNvPr id="78" name="그룹 77"/>
            <p:cNvGrpSpPr/>
            <p:nvPr/>
          </p:nvGrpSpPr>
          <p:grpSpPr>
            <a:xfrm>
              <a:off x="5892688" y="2008386"/>
              <a:ext cx="3478385" cy="3976902"/>
              <a:chOff x="5892688" y="2008386"/>
              <a:chExt cx="3478385" cy="3976902"/>
            </a:xfrm>
          </p:grpSpPr>
          <p:grpSp>
            <p:nvGrpSpPr>
              <p:cNvPr id="88" name="그룹 87"/>
              <p:cNvGrpSpPr/>
              <p:nvPr/>
            </p:nvGrpSpPr>
            <p:grpSpPr>
              <a:xfrm>
                <a:off x="5986673" y="2008386"/>
                <a:ext cx="3377023" cy="864302"/>
                <a:chOff x="5986673" y="1682380"/>
                <a:chExt cx="3377023" cy="864302"/>
              </a:xfrm>
            </p:grpSpPr>
            <p:sp>
              <p:nvSpPr>
                <p:cNvPr id="151" name="직사각형 150"/>
                <p:cNvSpPr/>
                <p:nvPr/>
              </p:nvSpPr>
              <p:spPr>
                <a:xfrm>
                  <a:off x="6483329" y="1752723"/>
                  <a:ext cx="1936489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직원관리 및 상담관리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cxnSp>
              <p:nvCxnSpPr>
                <p:cNvPr id="152" name="직선 연결선 151"/>
                <p:cNvCxnSpPr/>
                <p:nvPr/>
              </p:nvCxnSpPr>
              <p:spPr>
                <a:xfrm>
                  <a:off x="5986673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타원 152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  <p:grpSp>
            <p:nvGrpSpPr>
              <p:cNvPr id="89" name="그룹 88"/>
              <p:cNvGrpSpPr/>
              <p:nvPr/>
            </p:nvGrpSpPr>
            <p:grpSpPr>
              <a:xfrm>
                <a:off x="6682208" y="3045919"/>
                <a:ext cx="2688865" cy="864302"/>
                <a:chOff x="6682208" y="1682380"/>
                <a:chExt cx="2688865" cy="864302"/>
              </a:xfrm>
            </p:grpSpPr>
            <p:sp>
              <p:nvSpPr>
                <p:cNvPr id="148" name="직사각형 147"/>
                <p:cNvSpPr/>
                <p:nvPr/>
              </p:nvSpPr>
              <p:spPr>
                <a:xfrm>
                  <a:off x="6782002" y="1752723"/>
                  <a:ext cx="1713732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코드관리</a:t>
                  </a: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/</a:t>
                  </a: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권한관리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cxnSp>
              <p:nvCxnSpPr>
                <p:cNvPr id="149" name="직선 연결선 148"/>
                <p:cNvCxnSpPr/>
                <p:nvPr/>
              </p:nvCxnSpPr>
              <p:spPr>
                <a:xfrm>
                  <a:off x="6682208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타원 149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  <p:grpSp>
            <p:nvGrpSpPr>
              <p:cNvPr id="91" name="그룹 90"/>
              <p:cNvGrpSpPr/>
              <p:nvPr/>
            </p:nvGrpSpPr>
            <p:grpSpPr>
              <a:xfrm>
                <a:off x="6650102" y="4083452"/>
                <a:ext cx="2720971" cy="864302"/>
                <a:chOff x="6650102" y="1682380"/>
                <a:chExt cx="2720971" cy="864302"/>
              </a:xfrm>
            </p:grpSpPr>
            <p:sp>
              <p:nvSpPr>
                <p:cNvPr id="132" name="직사각형 131"/>
                <p:cNvSpPr/>
                <p:nvPr/>
              </p:nvSpPr>
              <p:spPr>
                <a:xfrm>
                  <a:off x="6650102" y="1758277"/>
                  <a:ext cx="1890082" cy="63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수업교재관리</a:t>
                  </a: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/</a:t>
                  </a:r>
                  <a:r>
                    <a:rPr lang="ko-KR" altLang="en-US" sz="1200" dirty="0" err="1" smtClean="0">
                      <a:latin typeface="HY수평선M" pitchFamily="18" charset="-127"/>
                      <a:ea typeface="HY수평선M" pitchFamily="18" charset="-127"/>
                    </a:rPr>
                    <a:t>리포팅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  <a:p>
                  <a:pPr>
                    <a:defRPr/>
                  </a:pP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(</a:t>
                  </a: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온라인 </a:t>
                  </a: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PG </a:t>
                  </a: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결제</a:t>
                  </a: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)</a:t>
                  </a:r>
                  <a:endParaRPr lang="en-US" altLang="ko-KR" sz="1200" dirty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cxnSp>
              <p:nvCxnSpPr>
                <p:cNvPr id="133" name="직선 연결선 132"/>
                <p:cNvCxnSpPr/>
                <p:nvPr/>
              </p:nvCxnSpPr>
              <p:spPr>
                <a:xfrm>
                  <a:off x="6682208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타원 133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  <p:grpSp>
            <p:nvGrpSpPr>
              <p:cNvPr id="92" name="그룹 91"/>
              <p:cNvGrpSpPr/>
              <p:nvPr/>
            </p:nvGrpSpPr>
            <p:grpSpPr>
              <a:xfrm>
                <a:off x="5892688" y="5120986"/>
                <a:ext cx="3471008" cy="864302"/>
                <a:chOff x="5892688" y="1682380"/>
                <a:chExt cx="3471008" cy="864302"/>
              </a:xfrm>
            </p:grpSpPr>
            <p:sp>
              <p:nvSpPr>
                <p:cNvPr id="93" name="직사각형 92"/>
                <p:cNvSpPr/>
                <p:nvPr/>
              </p:nvSpPr>
              <p:spPr>
                <a:xfrm>
                  <a:off x="5892688" y="1752723"/>
                  <a:ext cx="2675294" cy="3166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200" dirty="0" err="1" smtClean="0">
                      <a:latin typeface="HY수평선M" pitchFamily="18" charset="-127"/>
                      <a:ea typeface="HY수평선M" pitchFamily="18" charset="-127"/>
                    </a:rPr>
                    <a:t>클리커</a:t>
                  </a: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/</a:t>
                  </a: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학업관리</a:t>
                  </a:r>
                  <a:r>
                    <a:rPr lang="en-US" altLang="ko-KR" sz="1200" dirty="0" smtClean="0">
                      <a:latin typeface="HY수평선M" pitchFamily="18" charset="-127"/>
                      <a:ea typeface="HY수평선M" pitchFamily="18" charset="-127"/>
                    </a:rPr>
                    <a:t>/</a:t>
                  </a:r>
                  <a:r>
                    <a:rPr lang="ko-KR" altLang="en-US" sz="1200" dirty="0" smtClean="0">
                      <a:latin typeface="HY수평선M" pitchFamily="18" charset="-127"/>
                      <a:ea typeface="HY수평선M" pitchFamily="18" charset="-127"/>
                    </a:rPr>
                    <a:t>학교학원정보</a:t>
                  </a:r>
                  <a:endParaRPr lang="en-US" altLang="ko-KR" sz="1200" dirty="0" smtClean="0"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  <p:cxnSp>
              <p:nvCxnSpPr>
                <p:cNvPr id="94" name="직선 연결선 93"/>
                <p:cNvCxnSpPr/>
                <p:nvPr/>
              </p:nvCxnSpPr>
              <p:spPr>
                <a:xfrm>
                  <a:off x="5963228" y="2110182"/>
                  <a:ext cx="2688865" cy="1446"/>
                </a:xfrm>
                <a:prstGeom prst="line">
                  <a:avLst/>
                </a:prstGeom>
                <a:ln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타원 130"/>
                <p:cNvSpPr/>
                <p:nvPr/>
              </p:nvSpPr>
              <p:spPr>
                <a:xfrm>
                  <a:off x="8499394" y="1682380"/>
                  <a:ext cx="864302" cy="864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HY수평선M" pitchFamily="18" charset="-127"/>
                    <a:ea typeface="HY수평선M" pitchFamily="18" charset="-127"/>
                  </a:endParaRPr>
                </a:p>
              </p:txBody>
            </p:sp>
          </p:grpSp>
        </p:grp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66" y="2222088"/>
              <a:ext cx="511393" cy="43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40" y="3221852"/>
              <a:ext cx="52387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89" y="4236760"/>
              <a:ext cx="436578" cy="55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32" y="5288288"/>
              <a:ext cx="450865" cy="5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463" y="2172074"/>
              <a:ext cx="361705" cy="435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915" y="2310759"/>
              <a:ext cx="349898" cy="408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874" y="3204310"/>
              <a:ext cx="363058" cy="41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265" y="3312111"/>
              <a:ext cx="357548" cy="44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779" y="5385855"/>
              <a:ext cx="474678" cy="53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2" name="그림 3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3928" y="3140968"/>
            <a:ext cx="562252" cy="8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1" y="5420057"/>
            <a:ext cx="339527" cy="51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7" y="4617268"/>
            <a:ext cx="36184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8" y="4676291"/>
            <a:ext cx="280940" cy="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" name="Rectangle 379"/>
          <p:cNvSpPr>
            <a:spLocks noChangeArrowheads="1"/>
          </p:cNvSpPr>
          <p:nvPr/>
        </p:nvSpPr>
        <p:spPr bwMode="auto">
          <a:xfrm>
            <a:off x="2483770" y="5939453"/>
            <a:ext cx="3023677" cy="4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altLang="ko-KR" sz="16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www.kidoffice.co.kr +  </a:t>
            </a:r>
            <a:r>
              <a:rPr lang="ko-KR" altLang="en-US" sz="1600" dirty="0" err="1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아이톡</a:t>
            </a:r>
            <a:endParaRPr lang="ko-KR" altLang="en-US" sz="1600" dirty="0">
              <a:solidFill>
                <a:srgbClr val="FF0000"/>
              </a:solidFill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7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120935" y="908720"/>
            <a:ext cx="6025159" cy="473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20934" y="980033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학생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원생 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정보 입력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수정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삭제 및 개인별 문자발송 기능</a:t>
            </a:r>
            <a:endParaRPr lang="ko-KR" altLang="en-US" sz="1400" dirty="0">
              <a:solidFill>
                <a:srgbClr val="FF000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학생</a:t>
              </a:r>
              <a:r>
                <a:rPr lang="en-US" altLang="ko-KR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/</a:t>
              </a: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원생 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0768"/>
            <a:ext cx="7966582" cy="4262528"/>
          </a:xfrm>
          <a:prstGeom prst="rect">
            <a:avLst/>
          </a:prstGeom>
        </p:spPr>
      </p:pic>
      <p:sp>
        <p:nvSpPr>
          <p:cNvPr id="69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8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문자 발송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0" name="직사각형 9"/>
          <p:cNvSpPr/>
          <p:nvPr/>
        </p:nvSpPr>
        <p:spPr>
          <a:xfrm>
            <a:off x="1724425" y="938992"/>
            <a:ext cx="6231951" cy="473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3474" y="999778"/>
            <a:ext cx="4879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개인별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반별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전체 그룹에 대한 문자 발송 및 예약발송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기능</a:t>
            </a:r>
            <a:endParaRPr lang="ko-KR" altLang="en-US" sz="1400" b="1" dirty="0">
              <a:solidFill>
                <a:srgbClr val="FF000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2" y="1723557"/>
            <a:ext cx="8072176" cy="4225723"/>
          </a:xfrm>
          <a:prstGeom prst="rect">
            <a:avLst/>
          </a:prstGeom>
        </p:spPr>
      </p:pic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Page </a:t>
            </a:r>
            <a:fld id="{C856120E-E3F3-41D5-96DB-FE4A634DC7BB}" type="slidenum">
              <a:rPr lang="ko-KR" altLang="en-US" smtClean="0">
                <a:latin typeface="HY수평선M" pitchFamily="18" charset="-127"/>
                <a:ea typeface="HY수평선M" pitchFamily="18" charset="-127"/>
              </a:rPr>
              <a:pPr/>
              <a:t>9</a:t>
            </a:fld>
            <a:endParaRPr lang="ko-KR" altLang="en-US" dirty="0">
              <a:latin typeface="HY수평선M" pitchFamily="18" charset="-127"/>
              <a:ea typeface="HY수평선M" pitchFamily="18" charset="-127"/>
            </a:endParaRPr>
          </a:p>
        </p:txBody>
      </p:sp>
      <p:grpSp>
        <p:nvGrpSpPr>
          <p:cNvPr id="65" name="그룹 36"/>
          <p:cNvGrpSpPr/>
          <p:nvPr/>
        </p:nvGrpSpPr>
        <p:grpSpPr>
          <a:xfrm>
            <a:off x="325797" y="921730"/>
            <a:ext cx="2216264" cy="369332"/>
            <a:chOff x="593596" y="1192587"/>
            <a:chExt cx="2216264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881034" y="1192587"/>
              <a:ext cx="19288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228600" indent="-228600" defTabSz="975022" latinLnBrk="0">
                <a:buClr>
                  <a:schemeClr val="tx1">
                    <a:lumMod val="65000"/>
                    <a:lumOff val="35000"/>
                  </a:schemeClr>
                </a:buClr>
                <a:buSzPct val="150000"/>
                <a:buBlip>
                  <a:blip r:embed="rId2"/>
                </a:buBlip>
                <a:defRPr sz="140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defRPr>
              </a:lvl1pPr>
            </a:lstStyle>
            <a:p>
              <a:pPr marL="0" indent="0">
                <a:lnSpc>
                  <a:spcPct val="150000"/>
                </a:lnSpc>
                <a:buSzPct val="100000"/>
                <a:buNone/>
              </a:pPr>
              <a:r>
                <a:rPr lang="ko-KR" altLang="en-US" sz="1600" spc="-6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수평선M" pitchFamily="18" charset="-127"/>
                  <a:ea typeface="HY수평선M" pitchFamily="18" charset="-127"/>
                </a:rPr>
                <a:t>출결관리</a:t>
              </a:r>
              <a:endParaRPr lang="en-US" altLang="ko-KR" sz="1600" spc="-6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pic>
          <p:nvPicPr>
            <p:cNvPr id="67" name="Picture 7" descr="C:\Documents and Settings\WooGang\바탕 화면\이미지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596" y="1302029"/>
              <a:ext cx="216000" cy="216000"/>
            </a:xfrm>
            <a:prstGeom prst="rect">
              <a:avLst/>
            </a:prstGeom>
            <a:noFill/>
          </p:spPr>
        </p:pic>
      </p:grpSp>
      <p:sp>
        <p:nvSpPr>
          <p:cNvPr id="13" name="직사각형 12"/>
          <p:cNvSpPr/>
          <p:nvPr/>
        </p:nvSpPr>
        <p:spPr>
          <a:xfrm>
            <a:off x="1585472" y="1011000"/>
            <a:ext cx="6658936" cy="69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5473" y="971456"/>
            <a:ext cx="627826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등원시간 등록 시 등교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하교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결석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지각 실시간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조회 및 기간별 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조회 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및</a:t>
            </a:r>
            <a:endParaRPr lang="en-US" altLang="ko-KR" sz="1400" dirty="0" smtClean="0"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지각</a:t>
            </a:r>
            <a:r>
              <a:rPr lang="en-US" altLang="ko-KR" sz="1400" dirty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1400" dirty="0">
                <a:latin typeface="HY수평선M" pitchFamily="18" charset="-127"/>
                <a:ea typeface="HY수평선M" pitchFamily="18" charset="-127"/>
              </a:rPr>
              <a:t>결석 알림 및 </a:t>
            </a:r>
            <a:r>
              <a:rPr lang="ko-KR" altLang="en-US" sz="1400" dirty="0" err="1" smtClean="0">
                <a:latin typeface="HY수평선M" pitchFamily="18" charset="-127"/>
                <a:ea typeface="HY수평선M" pitchFamily="18" charset="-127"/>
              </a:rPr>
              <a:t>재발송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 기능 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1400" dirty="0" err="1" smtClean="0">
                <a:latin typeface="HY수평선M" pitchFamily="18" charset="-127"/>
                <a:ea typeface="HY수평선M" pitchFamily="18" charset="-127"/>
              </a:rPr>
              <a:t>스마트폰</a:t>
            </a:r>
            <a:r>
              <a:rPr lang="ko-KR" altLang="en-US" sz="1400" dirty="0" smtClean="0">
                <a:latin typeface="HY수평선M" pitchFamily="18" charset="-127"/>
                <a:ea typeface="HY수평선M" pitchFamily="18" charset="-127"/>
              </a:rPr>
              <a:t> 자동 출석부 생성</a:t>
            </a:r>
            <a:r>
              <a:rPr lang="en-US" altLang="ko-KR" sz="1400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en-US" altLang="ko-KR" sz="1400" dirty="0"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5" y="1870261"/>
            <a:ext cx="7877254" cy="4367051"/>
          </a:xfrm>
          <a:prstGeom prst="rect">
            <a:avLst/>
          </a:prstGeom>
        </p:spPr>
      </p:pic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886364" y="189801"/>
            <a:ext cx="5269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lvl="1" indent="-101600" defTabSz="762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kumimoji="0" lang="en-US" altLang="ko-KR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2. </a:t>
            </a:r>
            <a:r>
              <a:rPr kumimoji="0" lang="ko-KR" altLang="en-US" sz="2800" kern="0" dirty="0" smtClean="0">
                <a:ln w="11430">
                  <a:noFill/>
                </a:ln>
                <a:latin typeface="HY수평선M" pitchFamily="18" charset="-127"/>
                <a:ea typeface="HY수평선M" pitchFamily="18" charset="-127"/>
                <a:cs typeface="Arial" pitchFamily="34" charset="0"/>
              </a:rPr>
              <a:t>서비스 주요 기능</a:t>
            </a:r>
            <a:endParaRPr kumimoji="0" lang="en-US" altLang="ko-KR" sz="2800" kern="0" dirty="0">
              <a:ln w="11430">
                <a:noFill/>
              </a:ln>
              <a:latin typeface="HY수평선M" pitchFamily="18" charset="-127"/>
              <a:ea typeface="HY수평선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1299</Words>
  <Application>Microsoft Office PowerPoint</Application>
  <PresentationFormat>화면 슬라이드 쇼(4:3)</PresentationFormat>
  <Paragraphs>273</Paragraphs>
  <Slides>21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Office 테마</vt:lpstr>
      <vt:lpstr>Drawing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gunny</dc:creator>
  <cp:lastModifiedBy>Windows 사용자</cp:lastModifiedBy>
  <cp:revision>194</cp:revision>
  <dcterms:created xsi:type="dcterms:W3CDTF">2017-12-02T20:29:48Z</dcterms:created>
  <dcterms:modified xsi:type="dcterms:W3CDTF">2019-04-29T08:58:20Z</dcterms:modified>
</cp:coreProperties>
</file>