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81" r:id="rId11"/>
    <p:sldId id="284" r:id="rId12"/>
    <p:sldId id="285" r:id="rId13"/>
    <p:sldId id="291" r:id="rId14"/>
    <p:sldId id="293" r:id="rId15"/>
    <p:sldId id="296" r:id="rId16"/>
    <p:sldId id="297" r:id="rId17"/>
    <p:sldId id="298" r:id="rId18"/>
    <p:sldId id="303" r:id="rId19"/>
    <p:sldId id="304" r:id="rId20"/>
    <p:sldId id="305" r:id="rId21"/>
    <p:sldId id="341" r:id="rId22"/>
    <p:sldId id="342" r:id="rId23"/>
    <p:sldId id="319" r:id="rId24"/>
  </p:sldIdLst>
  <p:sldSz cx="9144000" cy="6858000" type="screen4x3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DB6A927-1698-4D20-8AE1-E7377D3E86E7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2F2E6AFD-86A7-4F2D-9387-2C7F0D06CC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98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29" tIns="96329" rIns="96329" bIns="9632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29" tIns="96329" rIns="96329" bIns="9632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29" tIns="96329" rIns="96329" bIns="9632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29" tIns="96329" rIns="96329" bIns="9632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ko" altLang="en-US" sz="1500">
                <a:solidFill>
                  <a:srgbClr val="595959"/>
                </a:solidFill>
              </a:rPr>
              <a:t>샵앤샵 연동 기능을 사용하면 지금 보시는 것처럼 모바일 쇼핑몰</a:t>
            </a:r>
            <a:r>
              <a:rPr lang="en-US" altLang="ko" sz="1500">
                <a:solidFill>
                  <a:srgbClr val="595959"/>
                </a:solidFill>
              </a:rPr>
              <a:t>, </a:t>
            </a:r>
            <a:r>
              <a:rPr lang="ko" altLang="en-US" sz="1500">
                <a:solidFill>
                  <a:srgbClr val="595959"/>
                </a:solidFill>
              </a:rPr>
              <a:t>회원모바일고객카드긴으</a:t>
            </a:r>
            <a:r>
              <a:rPr lang="en-US" altLang="ko" sz="1500">
                <a:solidFill>
                  <a:srgbClr val="595959"/>
                </a:solidFill>
              </a:rPr>
              <a:t>, </a:t>
            </a:r>
            <a:r>
              <a:rPr lang="ko" altLang="en-US" sz="1500">
                <a:solidFill>
                  <a:srgbClr val="595959"/>
                </a:solidFill>
              </a:rPr>
              <a:t>무료 푸쉬 메세지</a:t>
            </a:r>
            <a:r>
              <a:rPr lang="en-US" altLang="ko" sz="1500">
                <a:solidFill>
                  <a:srgbClr val="595959"/>
                </a:solidFill>
              </a:rPr>
              <a:t>, </a:t>
            </a:r>
            <a:r>
              <a:rPr lang="ko" altLang="en-US" sz="1500">
                <a:solidFill>
                  <a:srgbClr val="595959"/>
                </a:solidFill>
              </a:rPr>
              <a:t>쿠폰발송 기능들을 포스프로그램과 연동해서 사용하실수 있습니다</a:t>
            </a:r>
            <a:r>
              <a:rPr lang="en-US" altLang="ko" sz="1500">
                <a:solidFill>
                  <a:srgbClr val="595959"/>
                </a:solidFill>
              </a:rPr>
              <a:t>. </a:t>
            </a:r>
            <a:r>
              <a:rPr lang="ko" altLang="en-US" sz="1500">
                <a:solidFill>
                  <a:srgbClr val="595959"/>
                </a:solidFill>
              </a:rPr>
              <a:t>그럼 한가지 기능씩 알아보도록 하겠습니다</a:t>
            </a:r>
            <a:r>
              <a:rPr lang="en-US" altLang="ko" sz="1500">
                <a:solidFill>
                  <a:srgbClr val="595959"/>
                </a:solidFill>
              </a:rPr>
              <a:t>. </a:t>
            </a:r>
            <a:endParaRPr sz="1500">
              <a:solidFill>
                <a:srgbClr val="595959"/>
              </a:solidFill>
            </a:endParaRPr>
          </a:p>
          <a:p>
            <a:pPr>
              <a:spcBef>
                <a:spcPts val="1686"/>
              </a:spcBef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29" tIns="96329" rIns="96329" bIns="9632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ko" altLang="en-US" sz="1500">
                <a:solidFill>
                  <a:srgbClr val="595959"/>
                </a:solidFill>
              </a:rPr>
              <a:t>샵앱샵 연동 기능을 사용하게 되면 고객이 앱설치만으로 오프라인 매장과 온라인매장에 회원정보가 자동으로  등록이 되어지며 기존에 등록된 회원은 휴대폰 번호로 매칭을해서 앱설치 회원으로 회원정보를 수정해 줍니다</a:t>
            </a:r>
            <a:r>
              <a:rPr lang="en-US" altLang="ko" sz="1500">
                <a:solidFill>
                  <a:srgbClr val="595959"/>
                </a:solidFill>
              </a:rPr>
              <a:t>. </a:t>
            </a:r>
            <a:r>
              <a:rPr lang="ko" altLang="en-US" sz="1500">
                <a:solidFill>
                  <a:srgbClr val="595959"/>
                </a:solidFill>
              </a:rPr>
              <a:t>이렇게 등록된 회원정보는 앱설치회원과 온라인 회원이라는 정보를 포스 회원정보 화면에 표시를 해줌으로서 계산원이 이를 확인하고 설치가 안된 회원은 설치 요청을 할수 있게 문자전송 기능을 제공합니다</a:t>
            </a:r>
            <a:r>
              <a:rPr lang="en-US" altLang="ko" sz="1500">
                <a:solidFill>
                  <a:srgbClr val="595959"/>
                </a:solidFill>
              </a:rPr>
              <a:t>.</a:t>
            </a:r>
            <a:endParaRPr sz="1500">
              <a:solidFill>
                <a:srgbClr val="595959"/>
              </a:solidFill>
            </a:endParaRPr>
          </a:p>
          <a:p>
            <a:pPr>
              <a:lnSpc>
                <a:spcPct val="115000"/>
              </a:lnSpc>
              <a:spcBef>
                <a:spcPts val="1686"/>
              </a:spcBef>
            </a:pPr>
            <a:r>
              <a:rPr lang="ko" altLang="en-US" sz="1500">
                <a:solidFill>
                  <a:srgbClr val="595959"/>
                </a:solidFill>
              </a:rPr>
              <a:t>두번째로 앱의 사용을 늘리기 위해서 모바일 고객카드를 제공합니다</a:t>
            </a:r>
            <a:r>
              <a:rPr lang="en-US" altLang="ko" sz="1500">
                <a:solidFill>
                  <a:srgbClr val="595959"/>
                </a:solidFill>
              </a:rPr>
              <a:t>. </a:t>
            </a:r>
            <a:r>
              <a:rPr lang="ko" altLang="en-US" sz="1500">
                <a:solidFill>
                  <a:srgbClr val="595959"/>
                </a:solidFill>
              </a:rPr>
              <a:t>앱설치 시 발급받은 오프라인 매장의 고객정보를 온라인 회원등록 시 같이 저장하여서 앱 고객카드메뉴를 통해 오프라인 매장의 고객카드 번호를 표시할수 있게 해줍니다</a:t>
            </a:r>
            <a:r>
              <a:rPr lang="en-US" altLang="ko" sz="1500">
                <a:solidFill>
                  <a:srgbClr val="595959"/>
                </a:solidFill>
              </a:rPr>
              <a:t>.</a:t>
            </a:r>
            <a:endParaRPr sz="1500">
              <a:solidFill>
                <a:srgbClr val="595959"/>
              </a:solidFill>
            </a:endParaRPr>
          </a:p>
          <a:p>
            <a:pPr>
              <a:lnSpc>
                <a:spcPct val="115000"/>
              </a:lnSpc>
              <a:spcBef>
                <a:spcPts val="1686"/>
              </a:spcBef>
            </a:pPr>
            <a:endParaRPr sz="1500">
              <a:solidFill>
                <a:srgbClr val="595959"/>
              </a:solidFill>
            </a:endParaRPr>
          </a:p>
          <a:p>
            <a:pPr>
              <a:spcBef>
                <a:spcPts val="1686"/>
              </a:spcBef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29" tIns="96329" rIns="96329" bIns="9632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29" tIns="96329" rIns="96329" bIns="9632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3450" y="749300"/>
            <a:ext cx="4999038" cy="37496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9377" y="9496425"/>
            <a:ext cx="2974975" cy="500063"/>
          </a:xfrm>
          <a:prstGeom prst="rect">
            <a:avLst/>
          </a:prstGeom>
        </p:spPr>
        <p:txBody>
          <a:bodyPr lIns="91412" tIns="45705" rIns="91412" bIns="45705"/>
          <a:lstStyle/>
          <a:p>
            <a:fld id="{290AE2C0-445B-401E-893B-3BC9776ABB0D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/>
              <a:t>23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4546233"/>
            <a:ext cx="1691422" cy="2310064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5118803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2151751"/>
            <a:ext cx="42555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4795067"/>
            <a:ext cx="4255500" cy="92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2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05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78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955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19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70" y="4542"/>
            <a:ext cx="1233215" cy="1846047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3872011"/>
            <a:ext cx="2186148" cy="29860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2151767"/>
            <a:ext cx="58578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89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40522"/>
            <a:ext cx="2057400" cy="2728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44625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8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601" y="3627786"/>
            <a:ext cx="596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2018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년 마케팅운영지원서비스  </a:t>
            </a:r>
            <a:r>
              <a:rPr lang="en-US" altLang="ko-KR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856" y="3355"/>
            <a:ext cx="4882501" cy="97983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61714" y="54154"/>
            <a:ext cx="4278433" cy="929041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4308" y="925842"/>
            <a:ext cx="9144000" cy="73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35496" y="6525346"/>
            <a:ext cx="65527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1000" kern="10" dirty="0">
                <a:ln w="3175" cmpd="sng">
                  <a:noFill/>
                  <a:prstDash val="solid"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Tahoma" pitchFamily="34" charset="0"/>
              </a:rPr>
              <a:t>Copyright(C) </a:t>
            </a:r>
            <a:r>
              <a:rPr lang="en-US" altLang="ko-KR" sz="1000" kern="10" dirty="0" smtClean="0">
                <a:ln w="3175" cmpd="sng">
                  <a:noFill/>
                  <a:prstDash val="solid"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Tahoma" pitchFamily="34" charset="0"/>
              </a:rPr>
              <a:t>2017 </a:t>
            </a:r>
            <a:r>
              <a:rPr lang="en-US" altLang="ko-KR" sz="1000" kern="10" dirty="0" err="1">
                <a:ln w="3175" cmpd="sng">
                  <a:noFill/>
                  <a:prstDash val="solid"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Tahoma" pitchFamily="34" charset="0"/>
              </a:rPr>
              <a:t>SecuLink</a:t>
            </a:r>
            <a:r>
              <a:rPr lang="en-US" altLang="ko-KR" sz="1000" kern="10" dirty="0">
                <a:ln w="3175" cmpd="sng">
                  <a:noFill/>
                  <a:prstDash val="solid"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Tahoma" pitchFamily="34" charset="0"/>
              </a:rPr>
              <a:t> All Rights Reserved</a:t>
            </a:r>
            <a:r>
              <a:rPr lang="en-US" altLang="ko-KR" sz="1000" kern="10" dirty="0" smtClean="0">
                <a:ln w="3175" cmpd="sng">
                  <a:noFill/>
                  <a:prstDash val="solid"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Tahoma" pitchFamily="34" charset="0"/>
              </a:rPr>
              <a:t>.  </a:t>
            </a:r>
            <a:endParaRPr lang="en-US" altLang="ko-KR" sz="1000" kern="10" dirty="0">
              <a:ln w="3175" cmpd="sng">
                <a:noFill/>
                <a:prstDash val="solid"/>
              </a:ln>
              <a:solidFill>
                <a:prstClr val="black"/>
              </a:solidFill>
              <a:latin typeface="HY수평선M" pitchFamily="18" charset="-127"/>
              <a:ea typeface="HY수평선M" pitchFamily="18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8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31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50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60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4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91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88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2B86C-2CD9-46D1-BF1F-A3F5940CDD44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AB69-048E-44E3-8DA0-6A68D30C3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2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2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1" r:id="rId21"/>
    <p:sldLayoutId id="2147483672" r:id="rId22"/>
    <p:sldLayoutId id="2147483673" r:id="rId23"/>
    <p:sldLayoutId id="2147483678" r:id="rId24"/>
    <p:sldLayoutId id="2147483679" r:id="rId25"/>
    <p:sldLayoutId id="2147483680" r:id="rId26"/>
    <p:sldLayoutId id="2147483681" r:id="rId27"/>
    <p:sldLayoutId id="2147483692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jpeg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9.png"/><Relationship Id="rId15" Type="http://schemas.openxmlformats.org/officeDocument/2006/relationships/image" Target="../media/image3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30480" y="-20320"/>
            <a:ext cx="9184640" cy="6918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20318"/>
            <a:ext cx="9204960" cy="474546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-44768" y="4293098"/>
            <a:ext cx="9225280" cy="11004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-53868" y="4531186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3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2019</a:t>
            </a:r>
            <a:r>
              <a:rPr kumimoji="0" lang="ko-KR" altLang="en-US" sz="3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년 </a:t>
            </a:r>
            <a:r>
              <a:rPr kumimoji="0" lang="ko-KR" altLang="en-US" sz="3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 운영 지원 서비스</a:t>
            </a:r>
            <a:endParaRPr kumimoji="0" lang="en-US" altLang="ko-KR" sz="36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pic>
        <p:nvPicPr>
          <p:cNvPr id="17" name="Picture 2" descr="D:\My Document_2017\서비스\Push마케팅\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1067675"/>
            <a:ext cx="1883534" cy="22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-5189" y="693276"/>
            <a:ext cx="34250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1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2019</a:t>
            </a:r>
            <a:r>
              <a:rPr kumimoji="0" lang="ko-KR" altLang="en-US" sz="1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년 </a:t>
            </a:r>
            <a:r>
              <a:rPr kumimoji="0" lang="ko-KR" altLang="en-US" sz="1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마케팅운영지원서비스</a:t>
            </a:r>
            <a:endParaRPr kumimoji="0" lang="en-US" altLang="ko-KR" sz="1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15" name="Shape 278"/>
          <p:cNvSpPr txBox="1">
            <a:spLocks/>
          </p:cNvSpPr>
          <p:nvPr/>
        </p:nvSpPr>
        <p:spPr>
          <a:xfrm>
            <a:off x="467544" y="5885955"/>
            <a:ext cx="8310696" cy="615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주관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: (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유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800" dirty="0" err="1" smtClean="0">
                <a:latin typeface="HY견고딕" pitchFamily="18" charset="-127"/>
                <a:ea typeface="HY견고딕" pitchFamily="18" charset="-127"/>
              </a:rPr>
              <a:t>하존솔루션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1877-0077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59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Pictures\안면인식 페이스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7" y="404664"/>
            <a:ext cx="4234745" cy="60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11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face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844824"/>
            <a:ext cx="4558081" cy="2656892"/>
          </a:xfrm>
          <a:prstGeom prst="rect">
            <a:avLst/>
          </a:prstGeom>
        </p:spPr>
      </p:pic>
      <p:sp>
        <p:nvSpPr>
          <p:cNvPr id="6" name="Shape 416"/>
          <p:cNvSpPr txBox="1">
            <a:spLocks/>
          </p:cNvSpPr>
          <p:nvPr/>
        </p:nvSpPr>
        <p:spPr>
          <a:xfrm>
            <a:off x="4716016" y="404664"/>
            <a:ext cx="4126850" cy="6429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/>
                <a:sym typeface="Arial"/>
              </a:rPr>
              <a:t>안면인식 고객 등록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/>
                <a:sym typeface="Arial"/>
              </a:rPr>
              <a:t>/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/>
                <a:sym typeface="Arial"/>
              </a:rPr>
              <a:t>조회 기능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1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1" y="908720"/>
            <a:ext cx="9143999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12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1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2" y="144000"/>
            <a:ext cx="8784976" cy="6480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13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4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6" y="9548"/>
            <a:ext cx="91085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19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35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y Document_2017\서비스\Push마케팅\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32723"/>
            <a:ext cx="2070199" cy="26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640725" y="4437112"/>
            <a:ext cx="7840613" cy="928038"/>
          </a:xfrm>
          <a:prstGeom prst="roundRect">
            <a:avLst>
              <a:gd name="adj" fmla="val 0"/>
            </a:avLst>
          </a:prstGeom>
          <a:solidFill>
            <a:srgbClr val="F6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 flipH="1">
            <a:off x="611560" y="4437112"/>
            <a:ext cx="1581817" cy="9359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C9AB6"/>
              </a:gs>
              <a:gs pos="59000">
                <a:srgbClr val="608FB0"/>
              </a:gs>
              <a:gs pos="77000">
                <a:srgbClr val="4C7EA3"/>
              </a:gs>
              <a:gs pos="100000">
                <a:srgbClr val="3E749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716" y="4622088"/>
            <a:ext cx="683260" cy="215592"/>
          </a:xfrm>
          <a:prstGeom prst="rect">
            <a:avLst/>
          </a:prstGeom>
        </p:spPr>
      </p:pic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2779631" y="4494596"/>
            <a:ext cx="561767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얼굴인식 </a:t>
            </a:r>
            <a:r>
              <a:rPr kumimoji="0" lang="ko-KR" altLang="en-US" sz="2600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등하원</a:t>
            </a:r>
            <a:r>
              <a:rPr kumimoji="0" lang="ko-KR" altLang="en-US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안심 서비스</a:t>
            </a:r>
            <a:r>
              <a:rPr kumimoji="0" lang="en-US" altLang="ko-KR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/>
            </a:r>
            <a:br>
              <a:rPr kumimoji="0" lang="en-US" altLang="ko-KR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</a:br>
            <a:r>
              <a:rPr kumimoji="0" lang="en-US" altLang="ko-KR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       (</a:t>
            </a:r>
            <a:r>
              <a:rPr kumimoji="0" lang="ko-KR" altLang="en-US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학원용</a:t>
            </a:r>
            <a:r>
              <a:rPr kumimoji="0" lang="en-US" altLang="ko-KR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)</a:t>
            </a:r>
            <a:endParaRPr kumimoji="0" lang="en-US" altLang="ko-KR" sz="26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grpSp>
        <p:nvGrpSpPr>
          <p:cNvPr id="13" name="그룹 5"/>
          <p:cNvGrpSpPr>
            <a:grpSpLocks/>
          </p:cNvGrpSpPr>
          <p:nvPr/>
        </p:nvGrpSpPr>
        <p:grpSpPr bwMode="auto">
          <a:xfrm flipH="1">
            <a:off x="911335" y="557733"/>
            <a:ext cx="1845394" cy="1177571"/>
            <a:chOff x="7715272" y="1357298"/>
            <a:chExt cx="857256" cy="431797"/>
          </a:xfrm>
        </p:grpSpPr>
        <p:pic>
          <p:nvPicPr>
            <p:cNvPr id="14" name="그림 23" descr="나뭇잎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44" r="93932"/>
            <a:stretch>
              <a:fillRect/>
            </a:stretch>
          </p:blipFill>
          <p:spPr bwMode="gray">
            <a:xfrm>
              <a:off x="7715272" y="1428736"/>
              <a:ext cx="357190" cy="36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그림 23" descr="나뭇잎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4" t="66502" r="63591"/>
            <a:stretch>
              <a:fillRect/>
            </a:stretch>
          </p:blipFill>
          <p:spPr bwMode="gray">
            <a:xfrm>
              <a:off x="8072462" y="1357298"/>
              <a:ext cx="500066" cy="43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직사각형 15"/>
          <p:cNvSpPr/>
          <p:nvPr/>
        </p:nvSpPr>
        <p:spPr bwMode="gray">
          <a:xfrm>
            <a:off x="623467" y="1524322"/>
            <a:ext cx="421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b="1" cap="all" dirty="0">
                <a:ln w="0"/>
                <a:latin typeface="HY수평선B" pitchFamily="18" charset="-127"/>
                <a:ea typeface="HY수평선B" pitchFamily="18" charset="-127"/>
                <a:cs typeface="Verdana" panose="020B0604030504040204" pitchFamily="34" charset="0"/>
              </a:rPr>
              <a:t>Contents</a:t>
            </a:r>
            <a:endParaRPr kumimoji="0" lang="ko-KR" altLang="en-US" sz="4800" b="1" dirty="0">
              <a:latin typeface="HY수평선B" pitchFamily="18" charset="-127"/>
              <a:ea typeface="HY수평선B" pitchFamily="18" charset="-127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472" y="468767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rPr>
              <a:t>CH</a:t>
            </a:r>
            <a:r>
              <a:rPr lang="en-US" altLang="ko-KR" sz="240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rPr>
              <a:t>3</a:t>
            </a:r>
            <a:r>
              <a:rPr lang="en-US" altLang="ko-KR" sz="1600" dirty="0" smtClean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88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114"/>
          <p:cNvSpPr>
            <a:spLocks noChangeArrowheads="1"/>
          </p:cNvSpPr>
          <p:nvPr/>
        </p:nvSpPr>
        <p:spPr bwMode="auto">
          <a:xfrm>
            <a:off x="179512" y="999683"/>
            <a:ext cx="4176464" cy="5409235"/>
          </a:xfrm>
          <a:prstGeom prst="roundRect">
            <a:avLst>
              <a:gd name="adj" fmla="val 6356"/>
            </a:avLst>
          </a:prstGeom>
          <a:gradFill rotWithShape="0">
            <a:gsLst>
              <a:gs pos="0">
                <a:srgbClr val="4378B6"/>
              </a:gs>
              <a:gs pos="100000">
                <a:srgbClr val="28486D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endParaRPr lang="ko-KR" altLang="ko-KR" sz="1400"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7" y="220578"/>
            <a:ext cx="5269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1.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서비스 소개 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52" name="Rectangle 379"/>
          <p:cNvSpPr>
            <a:spLocks noChangeArrowheads="1"/>
          </p:cNvSpPr>
          <p:nvPr/>
        </p:nvSpPr>
        <p:spPr bwMode="auto">
          <a:xfrm>
            <a:off x="4822308" y="1448501"/>
            <a:ext cx="1178244" cy="31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1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DB Server</a:t>
            </a:r>
            <a:endParaRPr lang="ko-KR" altLang="en-US" sz="11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3" name="Rectangle 379"/>
          <p:cNvSpPr>
            <a:spLocks noChangeArrowheads="1"/>
          </p:cNvSpPr>
          <p:nvPr/>
        </p:nvSpPr>
        <p:spPr bwMode="auto">
          <a:xfrm>
            <a:off x="6774446" y="1610901"/>
            <a:ext cx="1178244" cy="31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1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Web Server</a:t>
            </a:r>
            <a:endParaRPr lang="ko-KR" altLang="en-US" sz="11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4" name="Rectangle 379"/>
          <p:cNvSpPr>
            <a:spLocks noChangeArrowheads="1"/>
          </p:cNvSpPr>
          <p:nvPr/>
        </p:nvSpPr>
        <p:spPr bwMode="auto">
          <a:xfrm>
            <a:off x="6834303" y="2241044"/>
            <a:ext cx="1178244" cy="31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1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Storage</a:t>
            </a:r>
          </a:p>
          <a:p>
            <a:pPr algn="ctr">
              <a:buFont typeface="Times New Roman" pitchFamily="18" charset="0"/>
              <a:buNone/>
            </a:pPr>
            <a:r>
              <a:rPr lang="en-US" altLang="ko-KR" sz="11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Streaming Service</a:t>
            </a:r>
            <a:endParaRPr lang="ko-KR" altLang="en-US" sz="11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6" name="꺾인 연결선 55"/>
          <p:cNvCxnSpPr/>
          <p:nvPr/>
        </p:nvCxnSpPr>
        <p:spPr>
          <a:xfrm>
            <a:off x="5637119" y="2029026"/>
            <a:ext cx="628787" cy="410423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5382328" y="5799301"/>
            <a:ext cx="184719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7196585" y="5807127"/>
            <a:ext cx="184719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72292" y="580578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0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0" name="그룹 10"/>
          <p:cNvGrpSpPr/>
          <p:nvPr/>
        </p:nvGrpSpPr>
        <p:grpSpPr>
          <a:xfrm>
            <a:off x="747695" y="2291934"/>
            <a:ext cx="3021155" cy="2956733"/>
            <a:chOff x="2699332" y="1857880"/>
            <a:chExt cx="4507336" cy="451117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1" name="Freeform 38"/>
            <p:cNvSpPr>
              <a:spLocks/>
            </p:cNvSpPr>
            <p:nvPr/>
          </p:nvSpPr>
          <p:spPr bwMode="auto">
            <a:xfrm>
              <a:off x="2699332" y="1857880"/>
              <a:ext cx="2498965" cy="4511170"/>
            </a:xfrm>
            <a:custGeom>
              <a:avLst/>
              <a:gdLst>
                <a:gd name="T0" fmla="*/ 66 w 92"/>
                <a:gd name="T1" fmla="*/ 151 h 166"/>
                <a:gd name="T2" fmla="*/ 76 w 92"/>
                <a:gd name="T3" fmla="*/ 134 h 166"/>
                <a:gd name="T4" fmla="*/ 31 w 92"/>
                <a:gd name="T5" fmla="*/ 83 h 166"/>
                <a:gd name="T6" fmla="*/ 80 w 92"/>
                <a:gd name="T7" fmla="*/ 32 h 166"/>
                <a:gd name="T8" fmla="*/ 80 w 92"/>
                <a:gd name="T9" fmla="*/ 32 h 166"/>
                <a:gd name="T10" fmla="*/ 83 w 92"/>
                <a:gd name="T11" fmla="*/ 32 h 166"/>
                <a:gd name="T12" fmla="*/ 83 w 92"/>
                <a:gd name="T13" fmla="*/ 32 h 166"/>
                <a:gd name="T14" fmla="*/ 92 w 92"/>
                <a:gd name="T15" fmla="*/ 15 h 166"/>
                <a:gd name="T16" fmla="*/ 83 w 92"/>
                <a:gd name="T17" fmla="*/ 0 h 166"/>
                <a:gd name="T18" fmla="*/ 83 w 92"/>
                <a:gd name="T19" fmla="*/ 0 h 166"/>
                <a:gd name="T20" fmla="*/ 83 w 92"/>
                <a:gd name="T21" fmla="*/ 0 h 166"/>
                <a:gd name="T22" fmla="*/ 0 w 92"/>
                <a:gd name="T23" fmla="*/ 83 h 166"/>
                <a:gd name="T24" fmla="*/ 76 w 92"/>
                <a:gd name="T25" fmla="*/ 166 h 166"/>
                <a:gd name="T26" fmla="*/ 66 w 92"/>
                <a:gd name="T27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66">
                  <a:moveTo>
                    <a:pt x="66" y="151"/>
                  </a:moveTo>
                  <a:cubicBezTo>
                    <a:pt x="76" y="134"/>
                    <a:pt x="76" y="134"/>
                    <a:pt x="76" y="134"/>
                  </a:cubicBezTo>
                  <a:cubicBezTo>
                    <a:pt x="51" y="131"/>
                    <a:pt x="31" y="110"/>
                    <a:pt x="31" y="83"/>
                  </a:cubicBezTo>
                  <a:cubicBezTo>
                    <a:pt x="31" y="56"/>
                    <a:pt x="53" y="33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2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1"/>
                    <a:pt x="0" y="38"/>
                    <a:pt x="0" y="83"/>
                  </a:cubicBezTo>
                  <a:cubicBezTo>
                    <a:pt x="0" y="126"/>
                    <a:pt x="33" y="162"/>
                    <a:pt x="76" y="166"/>
                  </a:cubicBezTo>
                  <a:lnTo>
                    <a:pt x="66" y="151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2" name="Freeform 39"/>
            <p:cNvSpPr>
              <a:spLocks/>
            </p:cNvSpPr>
            <p:nvPr/>
          </p:nvSpPr>
          <p:spPr bwMode="auto">
            <a:xfrm>
              <a:off x="4680872" y="1884710"/>
              <a:ext cx="2525796" cy="4484340"/>
            </a:xfrm>
            <a:custGeom>
              <a:avLst/>
              <a:gdLst>
                <a:gd name="T0" fmla="*/ 17 w 93"/>
                <a:gd name="T1" fmla="*/ 0 h 165"/>
                <a:gd name="T2" fmla="*/ 26 w 93"/>
                <a:gd name="T3" fmla="*/ 14 h 165"/>
                <a:gd name="T4" fmla="*/ 16 w 93"/>
                <a:gd name="T5" fmla="*/ 31 h 165"/>
                <a:gd name="T6" fmla="*/ 61 w 93"/>
                <a:gd name="T7" fmla="*/ 82 h 165"/>
                <a:gd name="T8" fmla="*/ 13 w 93"/>
                <a:gd name="T9" fmla="*/ 134 h 165"/>
                <a:gd name="T10" fmla="*/ 12 w 93"/>
                <a:gd name="T11" fmla="*/ 134 h 165"/>
                <a:gd name="T12" fmla="*/ 10 w 93"/>
                <a:gd name="T13" fmla="*/ 134 h 165"/>
                <a:gd name="T14" fmla="*/ 10 w 93"/>
                <a:gd name="T15" fmla="*/ 134 h 165"/>
                <a:gd name="T16" fmla="*/ 0 w 93"/>
                <a:gd name="T17" fmla="*/ 150 h 165"/>
                <a:gd name="T18" fmla="*/ 10 w 93"/>
                <a:gd name="T19" fmla="*/ 165 h 165"/>
                <a:gd name="T20" fmla="*/ 10 w 93"/>
                <a:gd name="T21" fmla="*/ 165 h 165"/>
                <a:gd name="T22" fmla="*/ 10 w 93"/>
                <a:gd name="T23" fmla="*/ 165 h 165"/>
                <a:gd name="T24" fmla="*/ 93 w 93"/>
                <a:gd name="T25" fmla="*/ 82 h 165"/>
                <a:gd name="T26" fmla="*/ 17 w 93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65">
                  <a:moveTo>
                    <a:pt x="17" y="0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42" y="34"/>
                    <a:pt x="61" y="56"/>
                    <a:pt x="61" y="82"/>
                  </a:cubicBezTo>
                  <a:cubicBezTo>
                    <a:pt x="61" y="110"/>
                    <a:pt x="40" y="132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6" y="165"/>
                    <a:pt x="93" y="128"/>
                    <a:pt x="93" y="82"/>
                  </a:cubicBezTo>
                  <a:cubicBezTo>
                    <a:pt x="93" y="39"/>
                    <a:pt x="59" y="3"/>
                    <a:pt x="17" y="0"/>
                  </a:cubicBezTo>
                  <a:close/>
                </a:path>
              </a:pathLst>
            </a:custGeom>
            <a:solidFill>
              <a:srgbClr val="ED1C24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83" name="Group 172"/>
          <p:cNvGrpSpPr>
            <a:grpSpLocks/>
          </p:cNvGrpSpPr>
          <p:nvPr/>
        </p:nvGrpSpPr>
        <p:grpSpPr bwMode="auto">
          <a:xfrm>
            <a:off x="664465" y="1158084"/>
            <a:ext cx="3426689" cy="555563"/>
            <a:chOff x="1009" y="712"/>
            <a:chExt cx="2012" cy="292"/>
          </a:xfrm>
        </p:grpSpPr>
        <p:pic>
          <p:nvPicPr>
            <p:cNvPr id="84" name="Picture 173" descr="bar_long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712"/>
              <a:ext cx="20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174"/>
            <p:cNvSpPr>
              <a:spLocks noChangeArrowheads="1"/>
            </p:cNvSpPr>
            <p:nvPr/>
          </p:nvSpPr>
          <p:spPr bwMode="auto">
            <a:xfrm>
              <a:off x="1479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ko-KR" altLang="en-US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학교 </a:t>
              </a:r>
              <a:r>
                <a:rPr lang="en-US" altLang="ko-KR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/ </a:t>
              </a:r>
              <a:r>
                <a:rPr lang="ko-KR" altLang="en-US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학원 </a:t>
              </a:r>
              <a:r>
                <a:rPr lang="en-US" altLang="ko-KR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/ </a:t>
              </a:r>
              <a:r>
                <a:rPr lang="ko-KR" altLang="en-US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태권도장 등</a:t>
              </a:r>
              <a:endParaRPr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</p:grpSp>
      <p:pic>
        <p:nvPicPr>
          <p:cNvPr id="86" name="Picture 6" descr="타원_blue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72" y="1897835"/>
            <a:ext cx="1080000" cy="109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1467370" y="2204864"/>
            <a:ext cx="140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학교</a:t>
            </a:r>
            <a:endParaRPr lang="ko-KR" altLang="en-US" sz="1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8" name="Picture 4" descr="타원_red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7" y="4150753"/>
            <a:ext cx="1080000" cy="11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685309" y="45091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학원</a:t>
            </a:r>
            <a:endParaRPr lang="ko-KR" altLang="en-US" sz="1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0" name="Picture 5" descr="타원_green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01" y="4165103"/>
            <a:ext cx="1080000" cy="109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2751544" y="45091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태권도장</a:t>
            </a:r>
            <a:endParaRPr lang="ko-KR" altLang="en-US" sz="1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2" name="그림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6" y="3187340"/>
            <a:ext cx="744831" cy="1165917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7" y="2862434"/>
            <a:ext cx="1065494" cy="1065495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25" y="4607561"/>
            <a:ext cx="1065494" cy="1065495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89" y="2800318"/>
            <a:ext cx="1065494" cy="1065495"/>
          </a:xfrm>
          <a:prstGeom prst="rect">
            <a:avLst/>
          </a:prstGeom>
        </p:spPr>
      </p:pic>
      <p:sp>
        <p:nvSpPr>
          <p:cNvPr id="96" name="Rectangle 379"/>
          <p:cNvSpPr>
            <a:spLocks noChangeArrowheads="1"/>
          </p:cNvSpPr>
          <p:nvPr/>
        </p:nvSpPr>
        <p:spPr bwMode="auto">
          <a:xfrm>
            <a:off x="323530" y="5688473"/>
            <a:ext cx="2326251" cy="4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www.kidoffice.co.kr</a:t>
            </a:r>
            <a:endParaRPr lang="ko-KR" altLang="en-US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97" y="5504784"/>
            <a:ext cx="1521547" cy="71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22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55976" y="913358"/>
            <a:ext cx="446449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 기존 </a:t>
            </a:r>
            <a:r>
              <a:rPr lang="ko-KR" altLang="en-US" b="1" dirty="0">
                <a:solidFill>
                  <a:prstClr val="black"/>
                </a:solidFill>
              </a:rPr>
              <a:t>방식 문제점을 보완한</a:t>
            </a:r>
            <a:r>
              <a:rPr lang="en-US" altLang="ko-KR" b="1" dirty="0">
                <a:solidFill>
                  <a:prstClr val="black"/>
                </a:solidFill>
              </a:rPr>
              <a:t> 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r>
              <a:rPr lang="ko-KR" altLang="en-US" b="1" dirty="0" smtClean="0">
                <a:solidFill>
                  <a:prstClr val="black"/>
                </a:solidFill>
              </a:rPr>
              <a:t> 신개념 </a:t>
            </a:r>
            <a:r>
              <a:rPr lang="ko-KR" altLang="en-US" b="1" dirty="0" err="1" smtClean="0">
                <a:solidFill>
                  <a:prstClr val="black"/>
                </a:solidFill>
              </a:rPr>
              <a:t>클라우드</a:t>
            </a:r>
            <a:r>
              <a:rPr lang="ko-KR" altLang="en-US" b="1" dirty="0" smtClean="0">
                <a:solidFill>
                  <a:prstClr val="black"/>
                </a:solidFill>
              </a:rPr>
              <a:t> </a:t>
            </a:r>
            <a:r>
              <a:rPr lang="ko-KR" altLang="en-US" b="1" dirty="0">
                <a:solidFill>
                  <a:prstClr val="black"/>
                </a:solidFill>
              </a:rPr>
              <a:t>기반</a:t>
            </a:r>
            <a:r>
              <a:rPr lang="en-US" altLang="ko-KR" b="1" dirty="0">
                <a:solidFill>
                  <a:prstClr val="black"/>
                </a:solidFill>
              </a:rPr>
              <a:t> </a:t>
            </a:r>
          </a:p>
          <a:p>
            <a:r>
              <a:rPr lang="en-US" altLang="ko-KR" b="1" dirty="0" smtClean="0">
                <a:solidFill>
                  <a:srgbClr val="ED1C24"/>
                </a:solidFill>
              </a:rPr>
              <a:t>“</a:t>
            </a:r>
            <a:r>
              <a:rPr lang="ko-KR" altLang="en-US" b="1" dirty="0">
                <a:solidFill>
                  <a:srgbClr val="ED1C24"/>
                </a:solidFill>
              </a:rPr>
              <a:t>얼굴인식 </a:t>
            </a:r>
            <a:r>
              <a:rPr lang="ko-KR" altLang="en-US" b="1" dirty="0" err="1">
                <a:solidFill>
                  <a:srgbClr val="ED1C24"/>
                </a:solidFill>
              </a:rPr>
              <a:t>등하교</a:t>
            </a:r>
            <a:r>
              <a:rPr lang="en-US" altLang="ko-KR" b="1" dirty="0">
                <a:solidFill>
                  <a:srgbClr val="ED1C24"/>
                </a:solidFill>
              </a:rPr>
              <a:t>/</a:t>
            </a:r>
            <a:r>
              <a:rPr lang="ko-KR" altLang="en-US" b="1" dirty="0" err="1">
                <a:solidFill>
                  <a:srgbClr val="ED1C24"/>
                </a:solidFill>
              </a:rPr>
              <a:t>등하원</a:t>
            </a:r>
            <a:r>
              <a:rPr lang="ko-KR" altLang="en-US" b="1" dirty="0">
                <a:solidFill>
                  <a:srgbClr val="ED1C24"/>
                </a:solidFill>
              </a:rPr>
              <a:t> </a:t>
            </a:r>
            <a:r>
              <a:rPr lang="ko-KR" altLang="en-US" b="1" dirty="0" smtClean="0">
                <a:solidFill>
                  <a:srgbClr val="ED1C24"/>
                </a:solidFill>
              </a:rPr>
              <a:t>통합</a:t>
            </a:r>
            <a:r>
              <a:rPr lang="en-US" altLang="ko-KR" b="1" dirty="0" smtClean="0">
                <a:solidFill>
                  <a:srgbClr val="ED1C24"/>
                </a:solidFill>
              </a:rPr>
              <a:t/>
            </a:r>
            <a:br>
              <a:rPr lang="en-US" altLang="ko-KR" b="1" dirty="0" smtClean="0">
                <a:solidFill>
                  <a:srgbClr val="ED1C24"/>
                </a:solidFill>
              </a:rPr>
            </a:br>
            <a:r>
              <a:rPr lang="en-US" altLang="ko-KR" b="1" dirty="0" smtClean="0">
                <a:solidFill>
                  <a:srgbClr val="ED1C24"/>
                </a:solidFill>
              </a:rPr>
              <a:t> </a:t>
            </a:r>
            <a:r>
              <a:rPr lang="ko-KR" altLang="en-US" b="1" dirty="0" smtClean="0">
                <a:solidFill>
                  <a:srgbClr val="ED1C24"/>
                </a:solidFill>
              </a:rPr>
              <a:t>안심 </a:t>
            </a:r>
            <a:r>
              <a:rPr lang="ko-KR" altLang="en-US" b="1" dirty="0">
                <a:solidFill>
                  <a:srgbClr val="ED1C24"/>
                </a:solidFill>
              </a:rPr>
              <a:t>서비스</a:t>
            </a:r>
            <a:r>
              <a:rPr lang="en-US" altLang="ko-KR" b="1" dirty="0">
                <a:solidFill>
                  <a:srgbClr val="ED1C24"/>
                </a:solidFill>
              </a:rPr>
              <a:t>”</a:t>
            </a:r>
            <a:r>
              <a:rPr lang="en-US" altLang="ko-KR" sz="2000" b="1" dirty="0">
                <a:solidFill>
                  <a:srgbClr val="ED1C24"/>
                </a:solidFill>
              </a:rPr>
              <a:t>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얼굴 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인식을 이용한 </a:t>
            </a:r>
            <a:r>
              <a:rPr lang="ko-KR" altLang="en-US" sz="1600" spc="-150" dirty="0" err="1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등하원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서비스 도입 </a:t>
            </a:r>
            <a:endParaRPr lang="en-US" altLang="ko-KR" sz="1600" spc="-150" dirty="0" smtClean="0">
              <a:solidFill>
                <a:srgbClr val="40404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학교와 주변 학원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통합한 </a:t>
            </a:r>
            <a:r>
              <a:rPr lang="ko-KR" altLang="en-US" sz="1600" spc="-150" dirty="0" err="1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등하원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서비스</a:t>
            </a:r>
            <a:endParaRPr lang="en-US" altLang="ko-KR" sz="1600" spc="-150" dirty="0" smtClean="0">
              <a:solidFill>
                <a:srgbClr val="40404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학생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문자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공지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출결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권한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코드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직원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상담</a:t>
            </a:r>
            <a:endParaRPr lang="en-US" altLang="ko-KR" sz="1600" spc="-150" dirty="0" smtClean="0">
              <a:solidFill>
                <a:srgbClr val="40404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i-OS, Android 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전용 </a:t>
            </a:r>
            <a:r>
              <a:rPr lang="ko-KR" altLang="en-US" sz="1600" spc="-150" dirty="0" err="1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앱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무상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제공</a:t>
            </a:r>
            <a:endParaRPr lang="en-US" altLang="ko-KR" sz="1600" spc="-150" dirty="0" smtClean="0">
              <a:solidFill>
                <a:srgbClr val="40404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문자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이미지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동영상 무한 무료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전송</a:t>
            </a:r>
            <a:endParaRPr lang="en-US" altLang="ko-KR" sz="1600" spc="-150" dirty="0" smtClean="0">
              <a:solidFill>
                <a:srgbClr val="40404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최대 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명까지 실시간 </a:t>
            </a:r>
            <a:r>
              <a:rPr lang="ko-KR" altLang="en-US" sz="1600" spc="-150" dirty="0" err="1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등하원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사진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전송</a:t>
            </a:r>
            <a:endParaRPr lang="en-US" altLang="ko-KR" sz="1600" spc="-150" dirty="0" smtClean="0">
              <a:solidFill>
                <a:srgbClr val="40404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기존 방식의 문제점</a:t>
            </a:r>
            <a:r>
              <a:rPr lang="en-US" altLang="ko-KR" sz="16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지문인식 단말기</a:t>
            </a:r>
            <a:r>
              <a:rPr lang="en-US" altLang="ko-KR" sz="1600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   (1)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손에 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이물질 또는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습기 있을 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시  인식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불가 </a:t>
            </a:r>
            <a:endParaRPr lang="en-US" altLang="ko-KR" sz="1600" spc="-150" dirty="0" smtClean="0">
              <a:solidFill>
                <a:srgbClr val="40404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   (2)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지문을 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통한 바이러스 전염  및 인식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불가 </a:t>
            </a:r>
            <a:endParaRPr lang="en-US" altLang="ko-KR" sz="1600" spc="-150" dirty="0" smtClean="0">
              <a:solidFill>
                <a:srgbClr val="40404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   (3)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카드 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소지 </a:t>
            </a:r>
            <a:r>
              <a:rPr lang="ko-KR" altLang="en-US" sz="1600" spc="-150" dirty="0" err="1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불편성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 및  대여 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복제로</a:t>
            </a:r>
            <a:r>
              <a:rPr lang="en-US" altLang="ko-KR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spc="-150" dirty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spc="-150" dirty="0" smtClean="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불신</a:t>
            </a:r>
            <a:r>
              <a:rPr lang="en-US" altLang="ko-KR" sz="1600" spc="-15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구성된 통합 마케팅 패키지 서비스입니다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29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8" y="220578"/>
            <a:ext cx="7949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서비스 </a:t>
            </a:r>
            <a:r>
              <a:rPr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주요 기능 및 특장점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&gt;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주요 기능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179512" y="980729"/>
            <a:ext cx="7992888" cy="14425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27995" y="1052736"/>
            <a:ext cx="777239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228600" indent="-228600" defTabSz="975022" latinLnBrk="0">
              <a:buClr>
                <a:schemeClr val="tx1">
                  <a:lumMod val="65000"/>
                  <a:lumOff val="35000"/>
                </a:schemeClr>
              </a:buClr>
              <a:buSzPct val="150000"/>
              <a:buBlip>
                <a:blip r:embed="rId2"/>
              </a:buBlip>
              <a:defRPr sz="140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Yoon 윤고딕 540_TT" pitchFamily="18" charset="-127"/>
                <a:ea typeface="Yoon 윤고딕 540_TT" pitchFamily="18" charset="-127"/>
              </a:defRPr>
            </a:lvl1pPr>
          </a:lstStyle>
          <a:p>
            <a:pPr marL="0" indent="0">
              <a:lnSpc>
                <a:spcPct val="150000"/>
              </a:lnSpc>
              <a:buSzPct val="100000"/>
              <a:buNone/>
              <a:defRPr/>
            </a:pP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국내 최첨단 </a:t>
            </a:r>
            <a:r>
              <a:rPr lang="en-US" altLang="ko-KR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KT </a:t>
            </a:r>
            <a:r>
              <a:rPr lang="ko-KR" altLang="en-US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얼굴인식 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기반 </a:t>
            </a:r>
            <a:r>
              <a:rPr lang="ko-KR" altLang="en-US" spc="-6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등하원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관리 시스템은 카드 소지의 불편함을 제거하고</a:t>
            </a:r>
            <a:r>
              <a:rPr lang="en-US" altLang="ko-KR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pc="-6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비접촉식으로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인한 </a:t>
            </a:r>
            <a:r>
              <a:rPr lang="ko-KR" altLang="en-US" spc="-6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위생성이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뛰어나며 대용량 </a:t>
            </a:r>
            <a:r>
              <a:rPr lang="en-US" altLang="ko-KR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Push 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기반으로</a:t>
            </a:r>
            <a:r>
              <a:rPr lang="en-US" altLang="ko-KR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최대 </a:t>
            </a:r>
            <a:r>
              <a:rPr lang="en-US" altLang="ko-KR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명까지 실시간 </a:t>
            </a:r>
            <a:r>
              <a:rPr lang="ko-KR" altLang="en-US" spc="-6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등하원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사진 및 </a:t>
            </a:r>
            <a:r>
              <a:rPr lang="ko-KR" altLang="en-US" spc="-6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등하원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정보를 전송할 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뿐만 </a:t>
            </a:r>
            <a:r>
              <a:rPr lang="ko-KR" altLang="en-US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아니라  </a:t>
            </a:r>
            <a:r>
              <a:rPr lang="en-US" altLang="ko-KR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Push</a:t>
            </a:r>
            <a:r>
              <a:rPr lang="ko-KR" altLang="en-US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를 통해</a:t>
            </a:r>
            <a:r>
              <a:rPr lang="en-US" altLang="ko-KR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문자</a:t>
            </a:r>
            <a:r>
              <a:rPr lang="en-US" altLang="ko-KR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사진</a:t>
            </a:r>
            <a:r>
              <a:rPr lang="en-US" altLang="ko-KR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동영상을  무제한 무상 전송하는 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최첨단 </a:t>
            </a:r>
            <a:r>
              <a:rPr lang="ko-KR" altLang="en-US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얼굴인식 </a:t>
            </a:r>
            <a:r>
              <a:rPr lang="ko-KR" altLang="en-US" spc="-6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등하원</a:t>
            </a:r>
            <a:r>
              <a:rPr lang="ko-KR" altLang="en-US" spc="-6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안심 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서비스입니다</a:t>
            </a:r>
            <a:r>
              <a:rPr lang="en-US" altLang="ko-KR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pc="-6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pc="-6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206672" y="2503749"/>
            <a:ext cx="7968608" cy="3924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01" name="그룹 100"/>
          <p:cNvGrpSpPr/>
          <p:nvPr/>
        </p:nvGrpSpPr>
        <p:grpSpPr>
          <a:xfrm>
            <a:off x="323528" y="2670773"/>
            <a:ext cx="7678284" cy="3479211"/>
            <a:chOff x="479527" y="2008386"/>
            <a:chExt cx="8891546" cy="3976902"/>
          </a:xfrm>
        </p:grpSpPr>
        <p:grpSp>
          <p:nvGrpSpPr>
            <p:cNvPr id="102" name="그룹 101"/>
            <p:cNvGrpSpPr/>
            <p:nvPr/>
          </p:nvGrpSpPr>
          <p:grpSpPr>
            <a:xfrm>
              <a:off x="479527" y="2008386"/>
              <a:ext cx="3500624" cy="3976902"/>
              <a:chOff x="479527" y="2054611"/>
              <a:chExt cx="3500624" cy="3976902"/>
            </a:xfrm>
          </p:grpSpPr>
          <p:grpSp>
            <p:nvGrpSpPr>
              <p:cNvPr id="133" name="그룹 132"/>
              <p:cNvGrpSpPr/>
              <p:nvPr/>
            </p:nvGrpSpPr>
            <p:grpSpPr>
              <a:xfrm>
                <a:off x="479527" y="2054611"/>
                <a:ext cx="3500624" cy="864302"/>
                <a:chOff x="479527" y="2493002"/>
                <a:chExt cx="3500624" cy="864302"/>
              </a:xfrm>
            </p:grpSpPr>
            <p:cxnSp>
              <p:nvCxnSpPr>
                <p:cNvPr id="146" name="직선 연결선 145"/>
                <p:cNvCxnSpPr/>
                <p:nvPr/>
              </p:nvCxnSpPr>
              <p:spPr>
                <a:xfrm rot="10800000">
                  <a:off x="1352151" y="2921517"/>
                  <a:ext cx="26280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47" name="직사각형 146"/>
                <p:cNvSpPr/>
                <p:nvPr/>
              </p:nvSpPr>
              <p:spPr>
                <a:xfrm>
                  <a:off x="1742394" y="2556386"/>
                  <a:ext cx="926663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원생관</a:t>
                  </a:r>
                  <a:r>
                    <a:rPr lang="ko-KR" altLang="en-US" sz="1200" dirty="0">
                      <a:latin typeface="HY견고딕" pitchFamily="18" charset="-127"/>
                      <a:ea typeface="HY견고딕" pitchFamily="18" charset="-127"/>
                    </a:rPr>
                    <a:t>리</a:t>
                  </a:r>
                  <a:endParaRPr lang="en-US" altLang="ko-KR" sz="1200" dirty="0" smtClean="0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48" name="타원 147"/>
                <p:cNvSpPr/>
                <p:nvPr/>
              </p:nvSpPr>
              <p:spPr>
                <a:xfrm>
                  <a:off x="479527" y="2493002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34" name="그룹 133"/>
              <p:cNvGrpSpPr/>
              <p:nvPr/>
            </p:nvGrpSpPr>
            <p:grpSpPr>
              <a:xfrm>
                <a:off x="479527" y="3092144"/>
                <a:ext cx="2726939" cy="864302"/>
                <a:chOff x="479527" y="3540912"/>
                <a:chExt cx="2726939" cy="864302"/>
              </a:xfrm>
            </p:grpSpPr>
            <p:cxnSp>
              <p:nvCxnSpPr>
                <p:cNvPr id="143" name="직선 연결선 142"/>
                <p:cNvCxnSpPr/>
                <p:nvPr/>
              </p:nvCxnSpPr>
              <p:spPr>
                <a:xfrm rot="10800000">
                  <a:off x="578466" y="3964495"/>
                  <a:ext cx="26280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44" name="직사각형 143"/>
                <p:cNvSpPr/>
                <p:nvPr/>
              </p:nvSpPr>
              <p:spPr>
                <a:xfrm>
                  <a:off x="1484499" y="3599363"/>
                  <a:ext cx="1580080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문자발송 및 조회</a:t>
                  </a:r>
                  <a:endParaRPr lang="en-US" altLang="ko-KR" sz="1200" dirty="0" smtClean="0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45" name="타원 144"/>
                <p:cNvSpPr/>
                <p:nvPr/>
              </p:nvSpPr>
              <p:spPr>
                <a:xfrm>
                  <a:off x="479527" y="3540912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35" name="그룹 134"/>
              <p:cNvGrpSpPr/>
              <p:nvPr/>
            </p:nvGrpSpPr>
            <p:grpSpPr>
              <a:xfrm>
                <a:off x="479527" y="4129677"/>
                <a:ext cx="2726939" cy="864302"/>
                <a:chOff x="479527" y="4588821"/>
                <a:chExt cx="2726939" cy="864302"/>
              </a:xfrm>
            </p:grpSpPr>
            <p:cxnSp>
              <p:nvCxnSpPr>
                <p:cNvPr id="140" name="직선 연결선 139"/>
                <p:cNvCxnSpPr/>
                <p:nvPr/>
              </p:nvCxnSpPr>
              <p:spPr>
                <a:xfrm rot="10800000">
                  <a:off x="578466" y="5019048"/>
                  <a:ext cx="26280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41" name="직사각형 140"/>
                <p:cNvSpPr/>
                <p:nvPr/>
              </p:nvSpPr>
              <p:spPr>
                <a:xfrm>
                  <a:off x="1758024" y="4653915"/>
                  <a:ext cx="926663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공지관리</a:t>
                  </a:r>
                  <a:endParaRPr lang="en-US" altLang="ko-KR" sz="1200" dirty="0" smtClean="0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42" name="타원 141"/>
                <p:cNvSpPr/>
                <p:nvPr/>
              </p:nvSpPr>
              <p:spPr>
                <a:xfrm>
                  <a:off x="479527" y="4588821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36" name="그룹 135"/>
              <p:cNvGrpSpPr/>
              <p:nvPr/>
            </p:nvGrpSpPr>
            <p:grpSpPr>
              <a:xfrm>
                <a:off x="479527" y="5167211"/>
                <a:ext cx="3492809" cy="864302"/>
                <a:chOff x="479527" y="2493002"/>
                <a:chExt cx="3492809" cy="864302"/>
              </a:xfrm>
            </p:grpSpPr>
            <p:cxnSp>
              <p:nvCxnSpPr>
                <p:cNvPr id="137" name="직선 연결선 136"/>
                <p:cNvCxnSpPr/>
                <p:nvPr/>
              </p:nvCxnSpPr>
              <p:spPr>
                <a:xfrm rot="10800000">
                  <a:off x="1344336" y="2921517"/>
                  <a:ext cx="26280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38" name="직사각형 137"/>
                <p:cNvSpPr/>
                <p:nvPr/>
              </p:nvSpPr>
              <p:spPr>
                <a:xfrm>
                  <a:off x="1382904" y="2556386"/>
                  <a:ext cx="1936489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등원시간 및 출결관리</a:t>
                  </a:r>
                  <a:endParaRPr lang="en-US" altLang="ko-KR" sz="1200" dirty="0" smtClean="0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39" name="타원 138"/>
                <p:cNvSpPr/>
                <p:nvPr/>
              </p:nvSpPr>
              <p:spPr>
                <a:xfrm>
                  <a:off x="479527" y="2493002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</p:grpSp>
        <p:grpSp>
          <p:nvGrpSpPr>
            <p:cNvPr id="103" name="그룹 10"/>
            <p:cNvGrpSpPr/>
            <p:nvPr/>
          </p:nvGrpSpPr>
          <p:grpSpPr>
            <a:xfrm>
              <a:off x="3346428" y="2394837"/>
              <a:ext cx="3204000" cy="3204000"/>
              <a:chOff x="2699332" y="1857880"/>
              <a:chExt cx="4507336" cy="451117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1" name="Freeform 38"/>
              <p:cNvSpPr>
                <a:spLocks/>
              </p:cNvSpPr>
              <p:nvPr/>
            </p:nvSpPr>
            <p:spPr bwMode="auto">
              <a:xfrm>
                <a:off x="2699332" y="1857880"/>
                <a:ext cx="2498965" cy="4511170"/>
              </a:xfrm>
              <a:custGeom>
                <a:avLst/>
                <a:gdLst>
                  <a:gd name="T0" fmla="*/ 66 w 92"/>
                  <a:gd name="T1" fmla="*/ 151 h 166"/>
                  <a:gd name="T2" fmla="*/ 76 w 92"/>
                  <a:gd name="T3" fmla="*/ 134 h 166"/>
                  <a:gd name="T4" fmla="*/ 31 w 92"/>
                  <a:gd name="T5" fmla="*/ 83 h 166"/>
                  <a:gd name="T6" fmla="*/ 80 w 92"/>
                  <a:gd name="T7" fmla="*/ 32 h 166"/>
                  <a:gd name="T8" fmla="*/ 80 w 92"/>
                  <a:gd name="T9" fmla="*/ 32 h 166"/>
                  <a:gd name="T10" fmla="*/ 83 w 92"/>
                  <a:gd name="T11" fmla="*/ 32 h 166"/>
                  <a:gd name="T12" fmla="*/ 83 w 92"/>
                  <a:gd name="T13" fmla="*/ 32 h 166"/>
                  <a:gd name="T14" fmla="*/ 92 w 92"/>
                  <a:gd name="T15" fmla="*/ 15 h 166"/>
                  <a:gd name="T16" fmla="*/ 83 w 92"/>
                  <a:gd name="T17" fmla="*/ 0 h 166"/>
                  <a:gd name="T18" fmla="*/ 83 w 92"/>
                  <a:gd name="T19" fmla="*/ 0 h 166"/>
                  <a:gd name="T20" fmla="*/ 83 w 92"/>
                  <a:gd name="T21" fmla="*/ 0 h 166"/>
                  <a:gd name="T22" fmla="*/ 0 w 92"/>
                  <a:gd name="T23" fmla="*/ 83 h 166"/>
                  <a:gd name="T24" fmla="*/ 76 w 92"/>
                  <a:gd name="T25" fmla="*/ 166 h 166"/>
                  <a:gd name="T26" fmla="*/ 66 w 92"/>
                  <a:gd name="T27" fmla="*/ 15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66">
                    <a:moveTo>
                      <a:pt x="66" y="151"/>
                    </a:moveTo>
                    <a:cubicBezTo>
                      <a:pt x="76" y="134"/>
                      <a:pt x="76" y="134"/>
                      <a:pt x="76" y="134"/>
                    </a:cubicBezTo>
                    <a:cubicBezTo>
                      <a:pt x="51" y="131"/>
                      <a:pt x="31" y="110"/>
                      <a:pt x="31" y="83"/>
                    </a:cubicBezTo>
                    <a:cubicBezTo>
                      <a:pt x="31" y="56"/>
                      <a:pt x="53" y="33"/>
                      <a:pt x="80" y="3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1" y="32"/>
                      <a:pt x="82" y="32"/>
                      <a:pt x="83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37" y="1"/>
                      <a:pt x="0" y="38"/>
                      <a:pt x="0" y="83"/>
                    </a:cubicBezTo>
                    <a:cubicBezTo>
                      <a:pt x="0" y="126"/>
                      <a:pt x="33" y="162"/>
                      <a:pt x="76" y="166"/>
                    </a:cubicBezTo>
                    <a:lnTo>
                      <a:pt x="66" y="15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spc="-6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32" name="Freeform 39"/>
              <p:cNvSpPr>
                <a:spLocks/>
              </p:cNvSpPr>
              <p:nvPr/>
            </p:nvSpPr>
            <p:spPr bwMode="auto">
              <a:xfrm>
                <a:off x="4680872" y="1884710"/>
                <a:ext cx="2525796" cy="4484340"/>
              </a:xfrm>
              <a:custGeom>
                <a:avLst/>
                <a:gdLst>
                  <a:gd name="T0" fmla="*/ 17 w 93"/>
                  <a:gd name="T1" fmla="*/ 0 h 165"/>
                  <a:gd name="T2" fmla="*/ 26 w 93"/>
                  <a:gd name="T3" fmla="*/ 14 h 165"/>
                  <a:gd name="T4" fmla="*/ 16 w 93"/>
                  <a:gd name="T5" fmla="*/ 31 h 165"/>
                  <a:gd name="T6" fmla="*/ 61 w 93"/>
                  <a:gd name="T7" fmla="*/ 82 h 165"/>
                  <a:gd name="T8" fmla="*/ 13 w 93"/>
                  <a:gd name="T9" fmla="*/ 134 h 165"/>
                  <a:gd name="T10" fmla="*/ 12 w 93"/>
                  <a:gd name="T11" fmla="*/ 134 h 165"/>
                  <a:gd name="T12" fmla="*/ 10 w 93"/>
                  <a:gd name="T13" fmla="*/ 134 h 165"/>
                  <a:gd name="T14" fmla="*/ 10 w 93"/>
                  <a:gd name="T15" fmla="*/ 134 h 165"/>
                  <a:gd name="T16" fmla="*/ 0 w 93"/>
                  <a:gd name="T17" fmla="*/ 150 h 165"/>
                  <a:gd name="T18" fmla="*/ 10 w 93"/>
                  <a:gd name="T19" fmla="*/ 165 h 165"/>
                  <a:gd name="T20" fmla="*/ 10 w 93"/>
                  <a:gd name="T21" fmla="*/ 165 h 165"/>
                  <a:gd name="T22" fmla="*/ 10 w 93"/>
                  <a:gd name="T23" fmla="*/ 165 h 165"/>
                  <a:gd name="T24" fmla="*/ 93 w 93"/>
                  <a:gd name="T25" fmla="*/ 82 h 165"/>
                  <a:gd name="T26" fmla="*/ 17 w 9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65">
                    <a:moveTo>
                      <a:pt x="17" y="0"/>
                    </a:moveTo>
                    <a:cubicBezTo>
                      <a:pt x="26" y="14"/>
                      <a:pt x="26" y="14"/>
                      <a:pt x="26" y="14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42" y="34"/>
                      <a:pt x="61" y="56"/>
                      <a:pt x="61" y="82"/>
                    </a:cubicBezTo>
                    <a:cubicBezTo>
                      <a:pt x="61" y="110"/>
                      <a:pt x="40" y="132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ubicBezTo>
                      <a:pt x="12" y="134"/>
                      <a:pt x="11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56" y="165"/>
                      <a:pt x="93" y="128"/>
                      <a:pt x="93" y="82"/>
                    </a:cubicBezTo>
                    <a:cubicBezTo>
                      <a:pt x="93" y="39"/>
                      <a:pt x="59" y="3"/>
                      <a:pt x="17" y="0"/>
                    </a:cubicBezTo>
                    <a:close/>
                  </a:path>
                </a:pathLst>
              </a:custGeom>
              <a:solidFill>
                <a:srgbClr val="ED1C24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spc="-6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4160482" y="3922469"/>
              <a:ext cx="1529960" cy="7036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algn="ctr">
                <a:defRPr sz="1800" b="1" spc="-60">
                  <a:solidFill>
                    <a:schemeClr val="accent1"/>
                  </a:solidFill>
                  <a:latin typeface="+mn-ea"/>
                </a:defRPr>
              </a:lvl1pPr>
            </a:lstStyle>
            <a:p>
              <a:r>
                <a:rPr lang="ko-KR" altLang="en-US" sz="2000" b="0" dirty="0" err="1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등하원</a:t>
              </a:r>
              <a:r>
                <a:rPr lang="ko-KR" altLang="en-US" sz="2000" b="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 통합</a:t>
              </a:r>
              <a:endParaRPr lang="en-US" altLang="ko-KR" sz="2000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r>
                <a:rPr lang="ko-KR" altLang="en-US" sz="2000" b="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안심 서비스</a:t>
              </a:r>
            </a:p>
          </p:txBody>
        </p:sp>
        <p:grpSp>
          <p:nvGrpSpPr>
            <p:cNvPr id="105" name="그룹 104"/>
            <p:cNvGrpSpPr/>
            <p:nvPr/>
          </p:nvGrpSpPr>
          <p:grpSpPr>
            <a:xfrm>
              <a:off x="5963228" y="2008386"/>
              <a:ext cx="3407845" cy="3976902"/>
              <a:chOff x="5963228" y="2008386"/>
              <a:chExt cx="3407845" cy="3976902"/>
            </a:xfrm>
          </p:grpSpPr>
          <p:grpSp>
            <p:nvGrpSpPr>
              <p:cNvPr id="115" name="그룹 114"/>
              <p:cNvGrpSpPr/>
              <p:nvPr/>
            </p:nvGrpSpPr>
            <p:grpSpPr>
              <a:xfrm>
                <a:off x="5986673" y="2008386"/>
                <a:ext cx="3377023" cy="864302"/>
                <a:chOff x="5986673" y="1682380"/>
                <a:chExt cx="3377023" cy="864302"/>
              </a:xfrm>
            </p:grpSpPr>
            <p:sp>
              <p:nvSpPr>
                <p:cNvPr id="128" name="직사각형 127"/>
                <p:cNvSpPr/>
                <p:nvPr/>
              </p:nvSpPr>
              <p:spPr>
                <a:xfrm>
                  <a:off x="6483329" y="1752723"/>
                  <a:ext cx="1936489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직원관리 및 상담관리</a:t>
                  </a:r>
                  <a:endParaRPr lang="en-US" altLang="ko-KR" sz="1200" dirty="0" smtClean="0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cxnSp>
              <p:nvCxnSpPr>
                <p:cNvPr id="129" name="직선 연결선 128"/>
                <p:cNvCxnSpPr/>
                <p:nvPr/>
              </p:nvCxnSpPr>
              <p:spPr>
                <a:xfrm>
                  <a:off x="5986673" y="2110182"/>
                  <a:ext cx="2688865" cy="1446"/>
                </a:xfrm>
                <a:prstGeom prst="line">
                  <a:avLst/>
                </a:prstGeom>
                <a:ln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타원 129"/>
                <p:cNvSpPr/>
                <p:nvPr/>
              </p:nvSpPr>
              <p:spPr>
                <a:xfrm>
                  <a:off x="8499394" y="1682380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16" name="그룹 115"/>
              <p:cNvGrpSpPr/>
              <p:nvPr/>
            </p:nvGrpSpPr>
            <p:grpSpPr>
              <a:xfrm>
                <a:off x="6682208" y="3045919"/>
                <a:ext cx="2688865" cy="864302"/>
                <a:chOff x="6682208" y="1682380"/>
                <a:chExt cx="2688865" cy="864302"/>
              </a:xfrm>
            </p:grpSpPr>
            <p:sp>
              <p:nvSpPr>
                <p:cNvPr id="125" name="직사각형 124"/>
                <p:cNvSpPr/>
                <p:nvPr/>
              </p:nvSpPr>
              <p:spPr>
                <a:xfrm>
                  <a:off x="6782002" y="1752723"/>
                  <a:ext cx="1713732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코드관리</a:t>
                  </a:r>
                  <a:r>
                    <a:rPr lang="en-US" altLang="ko-KR" sz="1200" dirty="0" smtClean="0">
                      <a:latin typeface="HY견고딕" pitchFamily="18" charset="-127"/>
                      <a:ea typeface="HY견고딕" pitchFamily="18" charset="-127"/>
                    </a:rPr>
                    <a:t>/</a:t>
                  </a: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권한관리</a:t>
                  </a:r>
                  <a:endParaRPr lang="en-US" altLang="ko-KR" sz="1200" dirty="0" smtClean="0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cxnSp>
              <p:nvCxnSpPr>
                <p:cNvPr id="126" name="직선 연결선 125"/>
                <p:cNvCxnSpPr/>
                <p:nvPr/>
              </p:nvCxnSpPr>
              <p:spPr>
                <a:xfrm>
                  <a:off x="6682208" y="2110182"/>
                  <a:ext cx="2688865" cy="1446"/>
                </a:xfrm>
                <a:prstGeom prst="line">
                  <a:avLst/>
                </a:prstGeom>
                <a:ln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타원 126"/>
                <p:cNvSpPr/>
                <p:nvPr/>
              </p:nvSpPr>
              <p:spPr>
                <a:xfrm>
                  <a:off x="8499394" y="1682380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17" name="그룹 116"/>
              <p:cNvGrpSpPr/>
              <p:nvPr/>
            </p:nvGrpSpPr>
            <p:grpSpPr>
              <a:xfrm>
                <a:off x="6650102" y="4047427"/>
                <a:ext cx="2720971" cy="900327"/>
                <a:chOff x="6650102" y="1646355"/>
                <a:chExt cx="2720971" cy="900327"/>
              </a:xfrm>
            </p:grpSpPr>
            <p:sp>
              <p:nvSpPr>
                <p:cNvPr id="122" name="직사각형 121"/>
                <p:cNvSpPr/>
                <p:nvPr/>
              </p:nvSpPr>
              <p:spPr>
                <a:xfrm>
                  <a:off x="6650102" y="1646355"/>
                  <a:ext cx="1891938" cy="633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defRPr/>
                  </a:pP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강의교재관리</a:t>
                  </a:r>
                  <a:r>
                    <a:rPr lang="en-US" altLang="ko-KR" sz="1200" dirty="0" smtClean="0">
                      <a:latin typeface="HY견고딕" pitchFamily="18" charset="-127"/>
                      <a:ea typeface="HY견고딕" pitchFamily="18" charset="-127"/>
                    </a:rPr>
                    <a:t>/</a:t>
                  </a:r>
                  <a:r>
                    <a:rPr lang="ko-KR" altLang="en-US" sz="1200" dirty="0" err="1" smtClean="0">
                      <a:latin typeface="HY견고딕" pitchFamily="18" charset="-127"/>
                      <a:ea typeface="HY견고딕" pitchFamily="18" charset="-127"/>
                    </a:rPr>
                    <a:t>리포팅</a:t>
                  </a:r>
                  <a:endParaRPr lang="en-US" altLang="ko-KR" sz="1200" dirty="0" smtClean="0">
                    <a:latin typeface="HY견고딕" pitchFamily="18" charset="-127"/>
                    <a:ea typeface="HY견고딕" pitchFamily="18" charset="-127"/>
                  </a:endParaRPr>
                </a:p>
                <a:p>
                  <a:pPr>
                    <a:defRPr/>
                  </a:pPr>
                  <a:r>
                    <a:rPr lang="en-US" altLang="ko-KR" sz="1200" dirty="0" smtClean="0">
                      <a:latin typeface="HY견고딕" pitchFamily="18" charset="-127"/>
                      <a:ea typeface="HY견고딕" pitchFamily="18" charset="-127"/>
                    </a:rPr>
                    <a:t>(</a:t>
                  </a: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온라인 </a:t>
                  </a:r>
                  <a:r>
                    <a:rPr lang="en-US" altLang="ko-KR" sz="1200" dirty="0" smtClean="0">
                      <a:latin typeface="HY견고딕" pitchFamily="18" charset="-127"/>
                      <a:ea typeface="HY견고딕" pitchFamily="18" charset="-127"/>
                    </a:rPr>
                    <a:t>PG </a:t>
                  </a: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결제</a:t>
                  </a:r>
                  <a:r>
                    <a:rPr lang="en-US" altLang="ko-KR" sz="1200" dirty="0" smtClean="0">
                      <a:latin typeface="HY견고딕" pitchFamily="18" charset="-127"/>
                      <a:ea typeface="HY견고딕" pitchFamily="18" charset="-127"/>
                    </a:rPr>
                    <a:t>)</a:t>
                  </a:r>
                  <a:endParaRPr lang="en-US" altLang="ko-KR" sz="1200" dirty="0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cxnSp>
              <p:nvCxnSpPr>
                <p:cNvPr id="123" name="직선 연결선 122"/>
                <p:cNvCxnSpPr/>
                <p:nvPr/>
              </p:nvCxnSpPr>
              <p:spPr>
                <a:xfrm>
                  <a:off x="6682208" y="2110182"/>
                  <a:ext cx="2688865" cy="1446"/>
                </a:xfrm>
                <a:prstGeom prst="line">
                  <a:avLst/>
                </a:prstGeom>
                <a:ln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타원 123"/>
                <p:cNvSpPr/>
                <p:nvPr/>
              </p:nvSpPr>
              <p:spPr>
                <a:xfrm>
                  <a:off x="8499394" y="1682380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18" name="그룹 117"/>
              <p:cNvGrpSpPr/>
              <p:nvPr/>
            </p:nvGrpSpPr>
            <p:grpSpPr>
              <a:xfrm>
                <a:off x="5963228" y="5120986"/>
                <a:ext cx="3400468" cy="864302"/>
                <a:chOff x="5963228" y="1682380"/>
                <a:chExt cx="3400468" cy="864302"/>
              </a:xfrm>
            </p:grpSpPr>
            <p:sp>
              <p:nvSpPr>
                <p:cNvPr id="119" name="직사각형 118"/>
                <p:cNvSpPr/>
                <p:nvPr/>
              </p:nvSpPr>
              <p:spPr>
                <a:xfrm>
                  <a:off x="6816874" y="1752723"/>
                  <a:ext cx="1535528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err="1" smtClean="0">
                      <a:latin typeface="HY견고딕" pitchFamily="18" charset="-127"/>
                      <a:ea typeface="HY견고딕" pitchFamily="18" charset="-127"/>
                    </a:rPr>
                    <a:t>클리커</a:t>
                  </a:r>
                  <a:r>
                    <a:rPr lang="en-US" altLang="ko-KR" sz="1200" dirty="0" smtClean="0">
                      <a:latin typeface="HY견고딕" pitchFamily="18" charset="-127"/>
                      <a:ea typeface="HY견고딕" pitchFamily="18" charset="-127"/>
                    </a:rPr>
                    <a:t>/</a:t>
                  </a: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학원정보</a:t>
                  </a:r>
                  <a:endParaRPr lang="en-US" altLang="ko-KR" sz="1200" dirty="0" smtClean="0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cxnSp>
              <p:nvCxnSpPr>
                <p:cNvPr id="120" name="직선 연결선 119"/>
                <p:cNvCxnSpPr/>
                <p:nvPr/>
              </p:nvCxnSpPr>
              <p:spPr>
                <a:xfrm>
                  <a:off x="5963228" y="2110182"/>
                  <a:ext cx="2688865" cy="1446"/>
                </a:xfrm>
                <a:prstGeom prst="line">
                  <a:avLst/>
                </a:prstGeom>
                <a:ln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타원 120"/>
                <p:cNvSpPr/>
                <p:nvPr/>
              </p:nvSpPr>
              <p:spPr>
                <a:xfrm>
                  <a:off x="8499394" y="1682380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</p:grp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66" y="2222088"/>
              <a:ext cx="511393" cy="43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40" y="3221852"/>
              <a:ext cx="52387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89" y="4236760"/>
              <a:ext cx="436578" cy="55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32" y="5288288"/>
              <a:ext cx="450865" cy="5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463" y="2172074"/>
              <a:ext cx="361705" cy="43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915" y="2310759"/>
              <a:ext cx="349898" cy="408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874" y="3204310"/>
              <a:ext cx="363058" cy="41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265" y="3312111"/>
              <a:ext cx="357548" cy="445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779" y="5385855"/>
              <a:ext cx="474678" cy="53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9" name="그림 3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23928" y="3140968"/>
            <a:ext cx="562252" cy="87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1" y="5420057"/>
            <a:ext cx="339527" cy="51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07" y="4617268"/>
            <a:ext cx="36184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58" y="4676291"/>
            <a:ext cx="280940" cy="4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379"/>
          <p:cNvSpPr>
            <a:spLocks noChangeArrowheads="1"/>
          </p:cNvSpPr>
          <p:nvPr/>
        </p:nvSpPr>
        <p:spPr bwMode="auto">
          <a:xfrm>
            <a:off x="2483770" y="5939453"/>
            <a:ext cx="3023677" cy="4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www.kidoffice.co.kr +  </a:t>
            </a:r>
            <a:r>
              <a:rPr lang="ko-KR" altLang="en-US" sz="1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아이톡</a:t>
            </a:r>
            <a:endParaRPr lang="ko-KR" altLang="en-US" sz="16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23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1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8" y="220578"/>
            <a:ext cx="7589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서비스 주요 기능 및 특장점 </a:t>
            </a: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&gt;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주요 기능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2046658" y="1155016"/>
            <a:ext cx="6231951" cy="473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46657" y="1188057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학생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원생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정보 입력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수정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삭제 및 개인별 문자발송 기능</a:t>
            </a:r>
            <a:endParaRPr lang="ko-KR" altLang="en-US" sz="1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92" name="그룹 36"/>
          <p:cNvGrpSpPr/>
          <p:nvPr/>
        </p:nvGrpSpPr>
        <p:grpSpPr>
          <a:xfrm>
            <a:off x="251520" y="1168026"/>
            <a:ext cx="2216264" cy="369332"/>
            <a:chOff x="593596" y="1192587"/>
            <a:chExt cx="2216264" cy="369332"/>
          </a:xfrm>
        </p:grpSpPr>
        <p:sp>
          <p:nvSpPr>
            <p:cNvPr id="93" name="TextBox 92"/>
            <p:cNvSpPr txBox="1"/>
            <p:nvPr/>
          </p:nvSpPr>
          <p:spPr>
            <a:xfrm>
              <a:off x="881034" y="1192587"/>
              <a:ext cx="192882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학생</a:t>
              </a:r>
              <a:r>
                <a:rPr lang="en-US" altLang="ko-KR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원생 관리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94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8" y="1839508"/>
            <a:ext cx="7966582" cy="4262528"/>
          </a:xfrm>
          <a:prstGeom prst="rect">
            <a:avLst/>
          </a:prstGeom>
        </p:spPr>
      </p:pic>
      <p:sp>
        <p:nvSpPr>
          <p:cNvPr id="11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24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62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8" y="220578"/>
            <a:ext cx="7589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서비스 주요 기능 및 특장점 </a:t>
            </a: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&gt;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주요 기능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2634560" y="1155016"/>
            <a:ext cx="5644051" cy="699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97934" y="1115472"/>
            <a:ext cx="547446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교재와 강의 생성 및 관리 기능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교재비 및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강의비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온라인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P/G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결제 서비스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미결제 통보 등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기능 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92" name="그룹 36"/>
          <p:cNvGrpSpPr/>
          <p:nvPr/>
        </p:nvGrpSpPr>
        <p:grpSpPr>
          <a:xfrm>
            <a:off x="251522" y="1200802"/>
            <a:ext cx="2448867" cy="369332"/>
            <a:chOff x="593596" y="1192587"/>
            <a:chExt cx="2448867" cy="369332"/>
          </a:xfrm>
        </p:grpSpPr>
        <p:sp>
          <p:nvSpPr>
            <p:cNvPr id="93" name="TextBox 92"/>
            <p:cNvSpPr txBox="1"/>
            <p:nvPr/>
          </p:nvSpPr>
          <p:spPr>
            <a:xfrm>
              <a:off x="953636" y="1192587"/>
              <a:ext cx="208882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교재</a:t>
              </a:r>
              <a:r>
                <a:rPr lang="en-US" altLang="ko-KR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강의</a:t>
              </a:r>
              <a:r>
                <a:rPr lang="en-US" altLang="ko-KR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1600" spc="-6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리포팅</a:t>
              </a: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관리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94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74134"/>
            <a:ext cx="6158332" cy="27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905856" cy="346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25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90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8" y="220578"/>
            <a:ext cx="7589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서비스 주요 기능 및 특장점 </a:t>
            </a: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&gt;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주요 기능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2326742" y="1155016"/>
            <a:ext cx="5951868" cy="699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62954" y="1115472"/>
            <a:ext cx="58094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등하원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실시간 사진 조회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메시지함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공지사항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설문조사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쪽지시험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학원비 납부 등 여러 자녀에 대한 학교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학원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태권도장 등 통합 관리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92" name="그룹 36"/>
          <p:cNvGrpSpPr/>
          <p:nvPr/>
        </p:nvGrpSpPr>
        <p:grpSpPr>
          <a:xfrm>
            <a:off x="251522" y="1200802"/>
            <a:ext cx="2448867" cy="369332"/>
            <a:chOff x="593596" y="1192587"/>
            <a:chExt cx="2448867" cy="369332"/>
          </a:xfrm>
        </p:grpSpPr>
        <p:sp>
          <p:nvSpPr>
            <p:cNvPr id="93" name="TextBox 92"/>
            <p:cNvSpPr txBox="1"/>
            <p:nvPr/>
          </p:nvSpPr>
          <p:spPr>
            <a:xfrm>
              <a:off x="953636" y="1192587"/>
              <a:ext cx="208882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600" spc="-6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아이톡</a:t>
              </a: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APP </a:t>
              </a: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관리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94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67" y="2386811"/>
            <a:ext cx="1565434" cy="2869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46" y="2417313"/>
            <a:ext cx="1627732" cy="2869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직사각형 13"/>
          <p:cNvSpPr/>
          <p:nvPr/>
        </p:nvSpPr>
        <p:spPr>
          <a:xfrm>
            <a:off x="3388559" y="3259415"/>
            <a:ext cx="1314463" cy="1516547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5" name="Picture 5" descr="C:\Documents and Settings\WooGang\바탕 화면\ㄷㅈ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3388558" y="2103685"/>
            <a:ext cx="2299202" cy="2672272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 flipH="1">
            <a:off x="3710466" y="2060848"/>
            <a:ext cx="1977294" cy="132397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실시간 등교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하교 사진 및 등교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하교 시간 정보 조회 기능</a:t>
            </a:r>
            <a:endParaRPr lang="ko-KR" altLang="en-US" sz="1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62068" y="5054683"/>
            <a:ext cx="1178897" cy="119859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8" name="Picture 6" descr="C:\Documents and Settings\WooGang\바탕 화면\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826" y="5174542"/>
            <a:ext cx="2019995" cy="644765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3" y="5776333"/>
            <a:ext cx="1987036" cy="742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4175460" y="5925278"/>
            <a:ext cx="931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등교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하교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이력조회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1" name="Picture 6" descr="C:\Documents and Settings\WooGang\바탕 화면\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196608" y="3739064"/>
            <a:ext cx="2230261" cy="365307"/>
          </a:xfrm>
          <a:prstGeom prst="rect">
            <a:avLst/>
          </a:prstGeom>
          <a:noFill/>
        </p:spPr>
      </p:pic>
      <p:sp>
        <p:nvSpPr>
          <p:cNvPr id="22" name="직사각형 21"/>
          <p:cNvSpPr/>
          <p:nvPr/>
        </p:nvSpPr>
        <p:spPr>
          <a:xfrm flipH="1">
            <a:off x="253766" y="2806587"/>
            <a:ext cx="875318" cy="223026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등하원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메시지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공지사항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환경설정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설문조사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쪽지시험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학원비납부 메뉴관리 기능</a:t>
            </a:r>
            <a:endParaRPr lang="ko-KR" altLang="en-US" sz="1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230858" y="3421031"/>
            <a:ext cx="782720" cy="1580815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5" name="Picture 6" descr="C:\Documents and Settings\WooGang\바탕 화면\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820726" y="4120664"/>
            <a:ext cx="2766655" cy="371230"/>
          </a:xfrm>
          <a:prstGeom prst="rect">
            <a:avLst/>
          </a:prstGeom>
          <a:noFill/>
        </p:spPr>
      </p:pic>
      <p:sp>
        <p:nvSpPr>
          <p:cNvPr id="26" name="직사각형 25"/>
          <p:cNvSpPr/>
          <p:nvPr/>
        </p:nvSpPr>
        <p:spPr>
          <a:xfrm flipH="1">
            <a:off x="7389665" y="2922951"/>
            <a:ext cx="854745" cy="27666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자녀 정보</a:t>
            </a:r>
            <a:endParaRPr lang="en-US" altLang="ko-KR" sz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여러 자녀 통합관리기능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00" y="3012689"/>
            <a:ext cx="1565433" cy="2144503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1494396" y="3213748"/>
            <a:ext cx="782720" cy="1223364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26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45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Document_2017\서비스\Push마케팅\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32723"/>
            <a:ext cx="2070199" cy="26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5508105" y="6441238"/>
            <a:ext cx="34250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1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2019</a:t>
            </a:r>
            <a:r>
              <a:rPr kumimoji="0" lang="ko-KR" altLang="en-US" sz="1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년 </a:t>
            </a:r>
            <a:r>
              <a:rPr kumimoji="0" lang="ko-KR" altLang="en-US" sz="1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마케팅운영지원서비스</a:t>
            </a:r>
            <a:endParaRPr kumimoji="0" lang="en-US" altLang="ko-KR" sz="1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grpSp>
        <p:nvGrpSpPr>
          <p:cNvPr id="14" name="그룹 5"/>
          <p:cNvGrpSpPr>
            <a:grpSpLocks/>
          </p:cNvGrpSpPr>
          <p:nvPr/>
        </p:nvGrpSpPr>
        <p:grpSpPr bwMode="auto">
          <a:xfrm flipH="1">
            <a:off x="911335" y="557733"/>
            <a:ext cx="1845394" cy="1177571"/>
            <a:chOff x="7715272" y="1357298"/>
            <a:chExt cx="857256" cy="431797"/>
          </a:xfrm>
        </p:grpSpPr>
        <p:pic>
          <p:nvPicPr>
            <p:cNvPr id="15" name="그림 23" descr="나뭇잎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44" r="93932"/>
            <a:stretch>
              <a:fillRect/>
            </a:stretch>
          </p:blipFill>
          <p:spPr bwMode="gray">
            <a:xfrm>
              <a:off x="7715272" y="1428736"/>
              <a:ext cx="357190" cy="36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그림 23" descr="나뭇잎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4" t="66502" r="63591"/>
            <a:stretch>
              <a:fillRect/>
            </a:stretch>
          </p:blipFill>
          <p:spPr bwMode="gray">
            <a:xfrm>
              <a:off x="8072462" y="1357298"/>
              <a:ext cx="500066" cy="43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직사각형 16"/>
          <p:cNvSpPr/>
          <p:nvPr/>
        </p:nvSpPr>
        <p:spPr bwMode="gray">
          <a:xfrm>
            <a:off x="623467" y="1524322"/>
            <a:ext cx="421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b="1" cap="all" dirty="0">
                <a:ln w="0"/>
                <a:latin typeface="HY수평선B" pitchFamily="18" charset="-127"/>
                <a:ea typeface="HY수평선B" pitchFamily="18" charset="-127"/>
                <a:cs typeface="Verdana" panose="020B0604030504040204" pitchFamily="34" charset="0"/>
              </a:rPr>
              <a:t>Contents</a:t>
            </a:r>
            <a:endParaRPr kumimoji="0" lang="ko-KR" altLang="en-US" sz="4800" b="1" dirty="0">
              <a:latin typeface="HY수평선B" pitchFamily="18" charset="-127"/>
              <a:ea typeface="HY수평선B" pitchFamily="18" charset="-127"/>
              <a:cs typeface="Verdana" panose="020B0604030504040204" pitchFamily="34" charset="0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640725" y="4437112"/>
            <a:ext cx="7840613" cy="928038"/>
          </a:xfrm>
          <a:prstGeom prst="roundRect">
            <a:avLst>
              <a:gd name="adj" fmla="val 0"/>
            </a:avLst>
          </a:prstGeom>
          <a:solidFill>
            <a:srgbClr val="F6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 flipH="1">
            <a:off x="611560" y="4437112"/>
            <a:ext cx="1581817" cy="9359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C9AB6"/>
              </a:gs>
              <a:gs pos="59000">
                <a:srgbClr val="608FB0"/>
              </a:gs>
              <a:gs pos="77000">
                <a:srgbClr val="4C7EA3"/>
              </a:gs>
              <a:gs pos="100000">
                <a:srgbClr val="3E749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472" y="468767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rPr>
              <a:t>CH</a:t>
            </a:r>
            <a:r>
              <a:rPr lang="en-US" altLang="ko-KR" sz="240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rPr>
              <a:t>1</a:t>
            </a:r>
            <a:r>
              <a:rPr lang="en-US" altLang="ko-KR" sz="1600" dirty="0" smtClean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rPr>
              <a:t>. 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716" y="4622088"/>
            <a:ext cx="683260" cy="215592"/>
          </a:xfrm>
          <a:prstGeom prst="rect">
            <a:avLst/>
          </a:prstGeom>
        </p:spPr>
      </p:pic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2779631" y="4694650"/>
            <a:ext cx="5617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2600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샵앤샵</a:t>
            </a:r>
            <a:r>
              <a:rPr kumimoji="0" lang="ko-KR" altLang="en-US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서비스 소개</a:t>
            </a:r>
            <a:endParaRPr kumimoji="0" lang="en-US" altLang="ko-KR" sz="26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8" y="220578"/>
            <a:ext cx="7589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서비스 주요 기능 및 특장점 </a:t>
            </a: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&gt; </a:t>
            </a:r>
            <a:r>
              <a:rPr kumimoji="0" lang="ko-KR" altLang="en-US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특장점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7992888" cy="5328592"/>
          </a:xfrm>
          <a:prstGeom prst="rect">
            <a:avLst/>
          </a:prstGeom>
        </p:spPr>
      </p:pic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27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29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6" y="220578"/>
            <a:ext cx="859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2400" kern="0" dirty="0" smtClean="0">
                <a:ln w="11430">
                  <a:noFill/>
                </a:ln>
                <a:solidFill>
                  <a:srgbClr val="00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4. </a:t>
            </a:r>
            <a:r>
              <a:rPr lang="ko-KR" altLang="en-US" sz="2400" kern="0" dirty="0" err="1" smtClean="0">
                <a:ln w="11430">
                  <a:noFill/>
                </a:ln>
                <a:solidFill>
                  <a:srgbClr val="00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레퍼런스</a:t>
            </a:r>
            <a:endParaRPr lang="en-US" altLang="ko-KR" sz="2400" kern="0" dirty="0" smtClean="0">
              <a:ln w="11430">
                <a:noFill/>
              </a:ln>
              <a:solidFill>
                <a:srgbClr val="00000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25" y="971817"/>
            <a:ext cx="872197" cy="94488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83" y="1043041"/>
            <a:ext cx="844062" cy="9144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59" y="943217"/>
            <a:ext cx="924997" cy="100208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29" y="877766"/>
            <a:ext cx="1055077" cy="1143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9" y="872757"/>
            <a:ext cx="1055077" cy="1143000"/>
          </a:xfrm>
          <a:prstGeom prst="rect">
            <a:avLst/>
          </a:prstGeom>
        </p:spPr>
      </p:pic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6687761" y="1237411"/>
            <a:ext cx="1412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 eaLnBrk="1" hangingPunct="1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외 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100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여개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사이트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52" y="2647592"/>
            <a:ext cx="1208809" cy="44807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59" y="2422836"/>
            <a:ext cx="994250" cy="89758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57" y="2381655"/>
            <a:ext cx="904572" cy="97995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5" y="2348880"/>
            <a:ext cx="965082" cy="104550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90" y="2419891"/>
            <a:ext cx="887893" cy="961884"/>
          </a:xfrm>
          <a:prstGeom prst="rect">
            <a:avLst/>
          </a:prstGeom>
        </p:spPr>
      </p:pic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6575429" y="2653722"/>
            <a:ext cx="1412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 eaLnBrk="1" hangingPunct="1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외 </a:t>
            </a: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0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여개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사이트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593227" y="3532946"/>
            <a:ext cx="5490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eaLnBrk="1" hangingPunct="1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공부방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독서실 등 다수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0" name="Picture 2" descr="C:\Users\ABC\Desktop\샙앤샵,페캅,PG 등)관련자료\0.1 레퍼런스\A1단말기 설치 레퍼런스 설치사진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69532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Page  29</a:t>
            </a:r>
            <a:endParaRPr lang="ko-KR" altLang="en-US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6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6" y="220578"/>
            <a:ext cx="859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2400" kern="0" dirty="0" smtClean="0">
                <a:ln w="11430">
                  <a:noFill/>
                </a:ln>
                <a:solidFill>
                  <a:srgbClr val="00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4. </a:t>
            </a:r>
            <a:r>
              <a:rPr lang="ko-KR" altLang="en-US" sz="2400" kern="0" dirty="0" err="1" smtClean="0">
                <a:ln w="11430">
                  <a:noFill/>
                </a:ln>
                <a:solidFill>
                  <a:srgbClr val="00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레퍼런스</a:t>
            </a:r>
            <a:endParaRPr lang="en-US" altLang="ko-KR" sz="2400" kern="0" dirty="0" smtClean="0">
              <a:ln w="11430">
                <a:noFill/>
              </a:ln>
              <a:solidFill>
                <a:srgbClr val="00000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11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Page  30</a:t>
            </a:r>
            <a:endParaRPr lang="ko-KR" altLang="en-US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4098" name="Picture 2" descr="C:\Users\ABC\Desktop\샙앤샵,페캅,PG 등)관련자료\0.1 레퍼런스\A1단말기 설치 레퍼런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161485" cy="48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 kern="1200">
              <a:solidFill>
                <a:prstClr val="white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06597" y="1268761"/>
            <a:ext cx="4381433" cy="4786563"/>
            <a:chOff x="1998132" y="1126069"/>
            <a:chExt cx="4999501" cy="546178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132" y="1603026"/>
              <a:ext cx="4999501" cy="4361634"/>
            </a:xfrm>
            <a:prstGeom prst="rect">
              <a:avLst/>
            </a:prstGeom>
          </p:spPr>
        </p:pic>
        <p:sp>
          <p:nvSpPr>
            <p:cNvPr id="9" name="대각선 줄무늬 8"/>
            <p:cNvSpPr/>
            <p:nvPr/>
          </p:nvSpPr>
          <p:spPr>
            <a:xfrm rot="5400000">
              <a:off x="1823810" y="1766058"/>
              <a:ext cx="5461780" cy="4181801"/>
            </a:xfrm>
            <a:prstGeom prst="diagStripe">
              <a:avLst>
                <a:gd name="adj" fmla="val 80167"/>
              </a:avLst>
            </a:prstGeom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46000">
                  <a:schemeClr val="bg1">
                    <a:lumMod val="65000"/>
                    <a:alpha val="5000"/>
                  </a:schemeClr>
                </a:gs>
                <a:gs pos="51000">
                  <a:schemeClr val="bg1">
                    <a:lumMod val="50000"/>
                    <a:alpha val="94000"/>
                  </a:schemeClr>
                </a:gs>
                <a:gs pos="58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그룹 48"/>
          <p:cNvGrpSpPr>
            <a:grpSpLocks/>
          </p:cNvGrpSpPr>
          <p:nvPr/>
        </p:nvGrpSpPr>
        <p:grpSpPr bwMode="auto">
          <a:xfrm>
            <a:off x="489765" y="2544393"/>
            <a:ext cx="2320137" cy="2085379"/>
            <a:chOff x="8544224" y="5608638"/>
            <a:chExt cx="1337998" cy="1160464"/>
          </a:xfrm>
        </p:grpSpPr>
        <p:pic>
          <p:nvPicPr>
            <p:cNvPr id="11" name="Picture 9" descr="artplus_nature_naturalcity42_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4224" y="5935665"/>
              <a:ext cx="1337998" cy="83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artplus_nature_naturalcity42_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711" y="5916613"/>
              <a:ext cx="897731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artplus_nature_naturalcity42_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098" y="5608638"/>
              <a:ext cx="46606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artplus_nature_naturalcity42_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5361" y="5849938"/>
              <a:ext cx="18745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849" y="2500483"/>
            <a:ext cx="926124" cy="9208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7864" y="2276872"/>
            <a:ext cx="522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5400" kern="1200" dirty="0" smtClean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THANK YOU</a:t>
            </a:r>
            <a:endParaRPr lang="ko-KR" altLang="en-US" sz="5400" kern="1200" dirty="0">
              <a:solidFill>
                <a:prstClr val="white"/>
              </a:solidFill>
              <a:latin typeface="HY동녘B" pitchFamily="18" charset="-127"/>
              <a:ea typeface="HY동녘B" pitchFamily="18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6424" y="4121785"/>
            <a:ext cx="52200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3000" kern="1200" dirty="0" smtClean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(</a:t>
            </a:r>
            <a:r>
              <a:rPr lang="ko-KR" altLang="en-US" sz="3000" kern="1200" dirty="0" smtClean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유</a:t>
            </a:r>
            <a:r>
              <a:rPr lang="en-US" altLang="ko-KR" sz="3000" kern="1200" dirty="0" smtClean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)</a:t>
            </a:r>
            <a:r>
              <a:rPr lang="ko-KR" altLang="en-US" sz="4000" kern="1200" dirty="0" err="1" smtClean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하존솔루션</a:t>
            </a:r>
            <a:r>
              <a:rPr lang="en-US" altLang="ko-KR" sz="4000" kern="1200" dirty="0" smtClean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/>
            </a:r>
            <a:br>
              <a:rPr lang="en-US" altLang="ko-KR" sz="4000" kern="1200" dirty="0" smtClean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</a:br>
            <a:r>
              <a:rPr lang="en-US" altLang="ko-KR" sz="4000" kern="1200" dirty="0" smtClean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1877-0077</a:t>
            </a:r>
          </a:p>
          <a:p>
            <a:pPr algn="ctr"/>
            <a:r>
              <a:rPr lang="en-US" altLang="ko-KR" sz="3000" dirty="0" smtClean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www.hazon.co.kr</a:t>
            </a:r>
            <a:endParaRPr lang="ko-KR" altLang="en-US" sz="3000" kern="1200" dirty="0">
              <a:solidFill>
                <a:prstClr val="white"/>
              </a:solidFill>
              <a:latin typeface="HY동녘B" pitchFamily="18" charset="-127"/>
              <a:ea typeface="HY동녘B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7" y="220578"/>
            <a:ext cx="640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2400" kern="0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1</a:t>
            </a: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.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 운영 지원 서비스 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“</a:t>
            </a:r>
            <a:r>
              <a:rPr lang="ko-KR" altLang="en-US" sz="240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샵앤샵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”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소개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3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83" name="그룹 10"/>
          <p:cNvGrpSpPr/>
          <p:nvPr/>
        </p:nvGrpSpPr>
        <p:grpSpPr>
          <a:xfrm>
            <a:off x="299334" y="2198638"/>
            <a:ext cx="3363866" cy="3246586"/>
            <a:chOff x="2699332" y="1857880"/>
            <a:chExt cx="4507336" cy="451117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2699332" y="1857880"/>
              <a:ext cx="2498965" cy="4511170"/>
            </a:xfrm>
            <a:custGeom>
              <a:avLst/>
              <a:gdLst>
                <a:gd name="T0" fmla="*/ 66 w 92"/>
                <a:gd name="T1" fmla="*/ 151 h 166"/>
                <a:gd name="T2" fmla="*/ 76 w 92"/>
                <a:gd name="T3" fmla="*/ 134 h 166"/>
                <a:gd name="T4" fmla="*/ 31 w 92"/>
                <a:gd name="T5" fmla="*/ 83 h 166"/>
                <a:gd name="T6" fmla="*/ 80 w 92"/>
                <a:gd name="T7" fmla="*/ 32 h 166"/>
                <a:gd name="T8" fmla="*/ 80 w 92"/>
                <a:gd name="T9" fmla="*/ 32 h 166"/>
                <a:gd name="T10" fmla="*/ 83 w 92"/>
                <a:gd name="T11" fmla="*/ 32 h 166"/>
                <a:gd name="T12" fmla="*/ 83 w 92"/>
                <a:gd name="T13" fmla="*/ 32 h 166"/>
                <a:gd name="T14" fmla="*/ 92 w 92"/>
                <a:gd name="T15" fmla="*/ 15 h 166"/>
                <a:gd name="T16" fmla="*/ 83 w 92"/>
                <a:gd name="T17" fmla="*/ 0 h 166"/>
                <a:gd name="T18" fmla="*/ 83 w 92"/>
                <a:gd name="T19" fmla="*/ 0 h 166"/>
                <a:gd name="T20" fmla="*/ 83 w 92"/>
                <a:gd name="T21" fmla="*/ 0 h 166"/>
                <a:gd name="T22" fmla="*/ 0 w 92"/>
                <a:gd name="T23" fmla="*/ 83 h 166"/>
                <a:gd name="T24" fmla="*/ 76 w 92"/>
                <a:gd name="T25" fmla="*/ 166 h 166"/>
                <a:gd name="T26" fmla="*/ 66 w 92"/>
                <a:gd name="T27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66">
                  <a:moveTo>
                    <a:pt x="66" y="151"/>
                  </a:moveTo>
                  <a:cubicBezTo>
                    <a:pt x="76" y="134"/>
                    <a:pt x="76" y="134"/>
                    <a:pt x="76" y="134"/>
                  </a:cubicBezTo>
                  <a:cubicBezTo>
                    <a:pt x="51" y="131"/>
                    <a:pt x="31" y="110"/>
                    <a:pt x="31" y="83"/>
                  </a:cubicBezTo>
                  <a:cubicBezTo>
                    <a:pt x="31" y="56"/>
                    <a:pt x="53" y="33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2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1"/>
                    <a:pt x="0" y="38"/>
                    <a:pt x="0" y="83"/>
                  </a:cubicBezTo>
                  <a:cubicBezTo>
                    <a:pt x="0" y="126"/>
                    <a:pt x="33" y="162"/>
                    <a:pt x="76" y="166"/>
                  </a:cubicBezTo>
                  <a:lnTo>
                    <a:pt x="66" y="151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4680872" y="1884710"/>
              <a:ext cx="2525796" cy="4484340"/>
            </a:xfrm>
            <a:custGeom>
              <a:avLst/>
              <a:gdLst>
                <a:gd name="T0" fmla="*/ 17 w 93"/>
                <a:gd name="T1" fmla="*/ 0 h 165"/>
                <a:gd name="T2" fmla="*/ 26 w 93"/>
                <a:gd name="T3" fmla="*/ 14 h 165"/>
                <a:gd name="T4" fmla="*/ 16 w 93"/>
                <a:gd name="T5" fmla="*/ 31 h 165"/>
                <a:gd name="T6" fmla="*/ 61 w 93"/>
                <a:gd name="T7" fmla="*/ 82 h 165"/>
                <a:gd name="T8" fmla="*/ 13 w 93"/>
                <a:gd name="T9" fmla="*/ 134 h 165"/>
                <a:gd name="T10" fmla="*/ 12 w 93"/>
                <a:gd name="T11" fmla="*/ 134 h 165"/>
                <a:gd name="T12" fmla="*/ 10 w 93"/>
                <a:gd name="T13" fmla="*/ 134 h 165"/>
                <a:gd name="T14" fmla="*/ 10 w 93"/>
                <a:gd name="T15" fmla="*/ 134 h 165"/>
                <a:gd name="T16" fmla="*/ 0 w 93"/>
                <a:gd name="T17" fmla="*/ 150 h 165"/>
                <a:gd name="T18" fmla="*/ 10 w 93"/>
                <a:gd name="T19" fmla="*/ 165 h 165"/>
                <a:gd name="T20" fmla="*/ 10 w 93"/>
                <a:gd name="T21" fmla="*/ 165 h 165"/>
                <a:gd name="T22" fmla="*/ 10 w 93"/>
                <a:gd name="T23" fmla="*/ 165 h 165"/>
                <a:gd name="T24" fmla="*/ 93 w 93"/>
                <a:gd name="T25" fmla="*/ 82 h 165"/>
                <a:gd name="T26" fmla="*/ 17 w 93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65">
                  <a:moveTo>
                    <a:pt x="17" y="0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42" y="34"/>
                    <a:pt x="61" y="56"/>
                    <a:pt x="61" y="82"/>
                  </a:cubicBezTo>
                  <a:cubicBezTo>
                    <a:pt x="61" y="110"/>
                    <a:pt x="40" y="132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6" y="165"/>
                    <a:pt x="93" y="128"/>
                    <a:pt x="93" y="82"/>
                  </a:cubicBezTo>
                  <a:cubicBezTo>
                    <a:pt x="93" y="39"/>
                    <a:pt x="59" y="3"/>
                    <a:pt x="17" y="0"/>
                  </a:cubicBezTo>
                  <a:close/>
                </a:path>
              </a:pathLst>
            </a:custGeom>
            <a:solidFill>
              <a:srgbClr val="ED1C24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86" name="Picture 6" descr="타원_blue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09" y="1700808"/>
            <a:ext cx="104145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1537031" y="1998391"/>
            <a:ext cx="82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POS</a:t>
            </a:r>
            <a:endParaRPr lang="ko-KR" altLang="en-US" sz="1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8" name="Picture 4" descr="타원_red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1001578" cy="9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208087" y="29843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쇼핑물</a:t>
            </a:r>
            <a:endParaRPr lang="ko-KR" altLang="en-US" sz="1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0" name="Picture 5" descr="타원_green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2" y="4518412"/>
            <a:ext cx="1074246" cy="11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598493" y="4879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마케팅</a:t>
            </a:r>
            <a:endParaRPr lang="ko-KR" altLang="en-US" sz="1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2" name="Picture 4" descr="타원_red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96" y="2708920"/>
            <a:ext cx="1035416" cy="9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2915816" y="299695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APP</a:t>
            </a:r>
            <a:endParaRPr lang="ko-KR" altLang="en-US" sz="1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4" name="Picture 5" descr="타원_green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74" y="4581128"/>
            <a:ext cx="1053190" cy="110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2509239" y="47988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근태</a:t>
            </a:r>
            <a:r>
              <a:rPr lang="en-US" altLang="ko-KR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1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관리</a:t>
            </a:r>
            <a:endParaRPr lang="ko-KR" altLang="en-US" sz="1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3" y="3038829"/>
            <a:ext cx="1034316" cy="1151231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1043608" y="414908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마케팅 운영지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원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923928" y="908720"/>
            <a:ext cx="44644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마케팅 운영 지원 서비스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샵앤샵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은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국내 최초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클라우드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기반의 맞춤형 통합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마케팅 운영지원 서비스로써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공용 맞춤형 쇼핑몰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en-US" altLang="ko-KR" sz="1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모바일기본</a:t>
            </a:r>
            <a:r>
              <a:rPr lang="en-US" altLang="ko-KR" sz="1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웹가능</a:t>
            </a:r>
            <a:r>
              <a:rPr lang="en-US" altLang="ko-KR" sz="1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1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쇼핑몰의 </a:t>
            </a:r>
            <a:r>
              <a:rPr lang="en-US" altLang="ko-KR" sz="1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POS </a:t>
            </a:r>
            <a:r>
              <a:rPr lang="ko-KR" altLang="en-US" sz="1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연동관리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일반문자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(SMS,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사진포함전송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최저가제공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PUSH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메시지 무제한 지원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전단지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동영상 첨부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가능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2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고객 포인트 통합관리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점장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업무를 대행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하는 마케팅 대행서비스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다양한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특가몰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및 프로모션 진행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얼굴인식을 이용한 고객자동호출 서비스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매장직원의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얼굴인식 근태관리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주문상품 온라인 결제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(PG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결제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배달관리 지원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중소기업기술정보진흥원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1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클라우드기반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솔루션 구축사업 협약서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협약번호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17-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서울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-03-32358)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의 사업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구성된 통합 마케팅 패키지 서비스입니다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88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195736" y="2060848"/>
            <a:ext cx="3972604" cy="4128458"/>
            <a:chOff x="2813262" y="2180862"/>
            <a:chExt cx="2915044" cy="3851103"/>
          </a:xfrm>
        </p:grpSpPr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2813262" y="2180862"/>
              <a:ext cx="1616164" cy="3851103"/>
            </a:xfrm>
            <a:custGeom>
              <a:avLst/>
              <a:gdLst>
                <a:gd name="T0" fmla="*/ 66 w 92"/>
                <a:gd name="T1" fmla="*/ 151 h 166"/>
                <a:gd name="T2" fmla="*/ 76 w 92"/>
                <a:gd name="T3" fmla="*/ 134 h 166"/>
                <a:gd name="T4" fmla="*/ 31 w 92"/>
                <a:gd name="T5" fmla="*/ 83 h 166"/>
                <a:gd name="T6" fmla="*/ 80 w 92"/>
                <a:gd name="T7" fmla="*/ 32 h 166"/>
                <a:gd name="T8" fmla="*/ 80 w 92"/>
                <a:gd name="T9" fmla="*/ 32 h 166"/>
                <a:gd name="T10" fmla="*/ 83 w 92"/>
                <a:gd name="T11" fmla="*/ 32 h 166"/>
                <a:gd name="T12" fmla="*/ 83 w 92"/>
                <a:gd name="T13" fmla="*/ 32 h 166"/>
                <a:gd name="T14" fmla="*/ 92 w 92"/>
                <a:gd name="T15" fmla="*/ 15 h 166"/>
                <a:gd name="T16" fmla="*/ 83 w 92"/>
                <a:gd name="T17" fmla="*/ 0 h 166"/>
                <a:gd name="T18" fmla="*/ 83 w 92"/>
                <a:gd name="T19" fmla="*/ 0 h 166"/>
                <a:gd name="T20" fmla="*/ 83 w 92"/>
                <a:gd name="T21" fmla="*/ 0 h 166"/>
                <a:gd name="T22" fmla="*/ 0 w 92"/>
                <a:gd name="T23" fmla="*/ 83 h 166"/>
                <a:gd name="T24" fmla="*/ 76 w 92"/>
                <a:gd name="T25" fmla="*/ 166 h 166"/>
                <a:gd name="T26" fmla="*/ 66 w 92"/>
                <a:gd name="T27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66">
                  <a:moveTo>
                    <a:pt x="66" y="151"/>
                  </a:moveTo>
                  <a:cubicBezTo>
                    <a:pt x="76" y="134"/>
                    <a:pt x="76" y="134"/>
                    <a:pt x="76" y="134"/>
                  </a:cubicBezTo>
                  <a:cubicBezTo>
                    <a:pt x="51" y="131"/>
                    <a:pt x="31" y="110"/>
                    <a:pt x="31" y="83"/>
                  </a:cubicBezTo>
                  <a:cubicBezTo>
                    <a:pt x="31" y="56"/>
                    <a:pt x="53" y="33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2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1"/>
                    <a:pt x="0" y="38"/>
                    <a:pt x="0" y="83"/>
                  </a:cubicBezTo>
                  <a:cubicBezTo>
                    <a:pt x="0" y="126"/>
                    <a:pt x="33" y="162"/>
                    <a:pt x="76" y="166"/>
                  </a:cubicBezTo>
                  <a:lnTo>
                    <a:pt x="66" y="15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4094790" y="2203766"/>
              <a:ext cx="1633516" cy="3828199"/>
            </a:xfrm>
            <a:custGeom>
              <a:avLst/>
              <a:gdLst>
                <a:gd name="T0" fmla="*/ 17 w 93"/>
                <a:gd name="T1" fmla="*/ 0 h 165"/>
                <a:gd name="T2" fmla="*/ 26 w 93"/>
                <a:gd name="T3" fmla="*/ 14 h 165"/>
                <a:gd name="T4" fmla="*/ 16 w 93"/>
                <a:gd name="T5" fmla="*/ 31 h 165"/>
                <a:gd name="T6" fmla="*/ 61 w 93"/>
                <a:gd name="T7" fmla="*/ 82 h 165"/>
                <a:gd name="T8" fmla="*/ 13 w 93"/>
                <a:gd name="T9" fmla="*/ 134 h 165"/>
                <a:gd name="T10" fmla="*/ 12 w 93"/>
                <a:gd name="T11" fmla="*/ 134 h 165"/>
                <a:gd name="T12" fmla="*/ 10 w 93"/>
                <a:gd name="T13" fmla="*/ 134 h 165"/>
                <a:gd name="T14" fmla="*/ 10 w 93"/>
                <a:gd name="T15" fmla="*/ 134 h 165"/>
                <a:gd name="T16" fmla="*/ 0 w 93"/>
                <a:gd name="T17" fmla="*/ 150 h 165"/>
                <a:gd name="T18" fmla="*/ 10 w 93"/>
                <a:gd name="T19" fmla="*/ 165 h 165"/>
                <a:gd name="T20" fmla="*/ 10 w 93"/>
                <a:gd name="T21" fmla="*/ 165 h 165"/>
                <a:gd name="T22" fmla="*/ 10 w 93"/>
                <a:gd name="T23" fmla="*/ 165 h 165"/>
                <a:gd name="T24" fmla="*/ 93 w 93"/>
                <a:gd name="T25" fmla="*/ 82 h 165"/>
                <a:gd name="T26" fmla="*/ 17 w 93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65">
                  <a:moveTo>
                    <a:pt x="17" y="0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42" y="34"/>
                    <a:pt x="61" y="56"/>
                    <a:pt x="61" y="82"/>
                  </a:cubicBezTo>
                  <a:cubicBezTo>
                    <a:pt x="61" y="110"/>
                    <a:pt x="40" y="132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6" y="165"/>
                    <a:pt x="93" y="128"/>
                    <a:pt x="93" y="82"/>
                  </a:cubicBezTo>
                  <a:cubicBezTo>
                    <a:pt x="93" y="39"/>
                    <a:pt x="59" y="3"/>
                    <a:pt x="17" y="0"/>
                  </a:cubicBezTo>
                  <a:close/>
                </a:path>
              </a:pathLst>
            </a:custGeom>
            <a:solidFill>
              <a:srgbClr val="ED1C24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7" y="220578"/>
            <a:ext cx="640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2400" kern="0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1</a:t>
            </a: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.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 운영 지원 서비스 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“</a:t>
            </a:r>
            <a:r>
              <a:rPr lang="ko-KR" altLang="en-US" sz="240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샵앤샵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”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소개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5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0614" y="932724"/>
            <a:ext cx="8013794" cy="864095"/>
            <a:chOff x="230613" y="699542"/>
            <a:chExt cx="8013794" cy="1017971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59779" y="699542"/>
              <a:ext cx="7840613" cy="1017971"/>
            </a:xfrm>
            <a:prstGeom prst="roundRect">
              <a:avLst>
                <a:gd name="adj" fmla="val 0"/>
              </a:avLst>
            </a:prstGeom>
            <a:solidFill>
              <a:srgbClr val="F6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 flipH="1">
              <a:off x="230613" y="699542"/>
              <a:ext cx="1625195" cy="9359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6C9AB6"/>
                </a:gs>
                <a:gs pos="59000">
                  <a:srgbClr val="608FB0"/>
                </a:gs>
                <a:gs pos="77000">
                  <a:srgbClr val="4C7EA3"/>
                </a:gs>
                <a:gs pos="100000">
                  <a:srgbClr val="3E749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148" y="882532"/>
              <a:ext cx="997389" cy="398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특장점</a:t>
              </a:r>
              <a:r>
                <a:rPr lang="en-US" altLang="ko-KR" sz="1600" dirty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 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1</a:t>
              </a: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456" y="771030"/>
              <a:ext cx="429604" cy="41464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40" y="1150362"/>
              <a:ext cx="429604" cy="414644"/>
            </a:xfrm>
            <a:prstGeom prst="rect">
              <a:avLst/>
            </a:prstGeom>
          </p:spPr>
        </p:pic>
        <p:sp>
          <p:nvSpPr>
            <p:cNvPr id="10" name="TextBox 34"/>
            <p:cNvSpPr txBox="1">
              <a:spLocks noChangeArrowheads="1"/>
            </p:cNvSpPr>
            <p:nvPr/>
          </p:nvSpPr>
          <p:spPr bwMode="auto">
            <a:xfrm>
              <a:off x="2195735" y="879121"/>
              <a:ext cx="6048672" cy="5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h="6350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lvl="1" indent="-101600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40000"/>
                <a:tabLst>
                  <a:tab pos="5648325" algn="l"/>
                </a:tabLst>
                <a:defRPr/>
              </a:pPr>
              <a:r>
                <a:rPr kumimoji="0" lang="en-US" altLang="ko-KR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POS</a:t>
              </a: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업무 프로그램과 연동을 통한 사용자 편리성 및 통합 관리 서비스</a:t>
              </a:r>
              <a:endParaRPr kumimoji="0" lang="en-US" altLang="ko-KR" sz="15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endParaRPr>
            </a:p>
            <a:p>
              <a:pPr marL="0" lvl="1" indent="-101600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40000"/>
                <a:tabLst>
                  <a:tab pos="5648325" algn="l"/>
                </a:tabLst>
                <a:defRPr/>
              </a:pP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기존 휴대폰 번호</a:t>
              </a:r>
              <a:r>
                <a:rPr kumimoji="0" lang="en-US" altLang="ko-KR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, </a:t>
              </a: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카드 뿐만 아니라 </a:t>
              </a:r>
              <a:r>
                <a:rPr kumimoji="0" lang="ko-KR" altLang="en-US" sz="1500" kern="0" dirty="0" smtClean="0">
                  <a:ln w="11430">
                    <a:noFill/>
                  </a:ln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얼굴인식 본인 확인 서비스 추가</a:t>
              </a:r>
              <a:endParaRPr kumimoji="0" lang="en-US" altLang="ko-KR" sz="1500" kern="0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9" y="3323740"/>
            <a:ext cx="2552966" cy="17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Shape 4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7343" y="1963747"/>
            <a:ext cx="1973247" cy="95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4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5364" y="5226236"/>
            <a:ext cx="1728192" cy="11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42" y="3356992"/>
            <a:ext cx="1185859" cy="1204669"/>
          </a:xfrm>
          <a:prstGeom prst="rect">
            <a:avLst/>
          </a:prstGeom>
        </p:spPr>
      </p:pic>
      <p:pic>
        <p:nvPicPr>
          <p:cNvPr id="15" name="그림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12" y="3466496"/>
            <a:ext cx="787730" cy="113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755576" y="2708920"/>
            <a:ext cx="17281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POS </a:t>
            </a: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업무 프로그램</a:t>
            </a:r>
            <a:endParaRPr kumimoji="0" lang="en-US" altLang="ko-KR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5364088" y="2060848"/>
            <a:ext cx="837358" cy="5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모바일</a:t>
            </a:r>
            <a:endParaRPr kumimoji="0"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쇼핑물</a:t>
            </a:r>
            <a:endParaRPr kumimoji="0" lang="en-US" altLang="ko-KR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7123303" y="3565323"/>
            <a:ext cx="10392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얼굴인식</a:t>
            </a:r>
            <a:endParaRPr kumimoji="0"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근태관리</a:t>
            </a:r>
            <a:endParaRPr kumimoji="0" lang="en-US" altLang="ko-KR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6024324" y="5614790"/>
            <a:ext cx="864096" cy="5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</a:t>
            </a:r>
            <a:endParaRPr kumimoji="0"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서비스</a:t>
            </a:r>
            <a:endParaRPr kumimoji="0" lang="en-US" altLang="ko-KR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3203848" y="3419129"/>
            <a:ext cx="18722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smtClean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유연한 정보 연동</a:t>
            </a:r>
            <a:endParaRPr kumimoji="0" lang="en-US" altLang="ko-KR" kern="0" dirty="0" smtClean="0">
              <a:ln w="11430">
                <a:noFill/>
              </a:ln>
              <a:solidFill>
                <a:srgbClr val="FF000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kumimoji="0" lang="en-US" altLang="ko-KR" sz="1400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고객 정보 통합</a:t>
            </a:r>
            <a:endParaRPr kumimoji="0" lang="en-US" altLang="ko-KR" sz="1600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ko-KR" altLang="en-US" sz="16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상품 정보 통합</a:t>
            </a:r>
            <a:endParaRPr lang="en-US" altLang="ko-KR" sz="160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마케팅 정보 통합</a:t>
            </a:r>
            <a:endParaRPr kumimoji="0" lang="en-US" altLang="ko-KR" sz="1600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7" y="220578"/>
            <a:ext cx="640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 운영 지원 서비스 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“</a:t>
            </a:r>
            <a:r>
              <a:rPr lang="ko-KR" altLang="en-US" sz="240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샵앤샵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”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소개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6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0614" y="932725"/>
            <a:ext cx="7869779" cy="864095"/>
            <a:chOff x="230613" y="699542"/>
            <a:chExt cx="7869779" cy="1017971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59779" y="699542"/>
              <a:ext cx="7840613" cy="1017971"/>
            </a:xfrm>
            <a:prstGeom prst="roundRect">
              <a:avLst>
                <a:gd name="adj" fmla="val 0"/>
              </a:avLst>
            </a:prstGeom>
            <a:solidFill>
              <a:srgbClr val="F6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 flipH="1">
              <a:off x="230613" y="699542"/>
              <a:ext cx="1625195" cy="9359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6C9AB6"/>
                </a:gs>
                <a:gs pos="59000">
                  <a:srgbClr val="608FB0"/>
                </a:gs>
                <a:gs pos="77000">
                  <a:srgbClr val="4C7EA3"/>
                </a:gs>
                <a:gs pos="100000">
                  <a:srgbClr val="3E749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148" y="882532"/>
              <a:ext cx="997389" cy="398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특장점</a:t>
              </a:r>
              <a:r>
                <a:rPr lang="en-US" altLang="ko-KR" sz="1600" dirty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 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2</a:t>
              </a: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456" y="771030"/>
              <a:ext cx="429604" cy="41464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40" y="1150362"/>
              <a:ext cx="429604" cy="414644"/>
            </a:xfrm>
            <a:prstGeom prst="rect">
              <a:avLst/>
            </a:prstGeom>
          </p:spPr>
        </p:pic>
        <p:sp>
          <p:nvSpPr>
            <p:cNvPr id="10" name="TextBox 34"/>
            <p:cNvSpPr txBox="1">
              <a:spLocks noChangeArrowheads="1"/>
            </p:cNvSpPr>
            <p:nvPr/>
          </p:nvSpPr>
          <p:spPr bwMode="auto">
            <a:xfrm>
              <a:off x="2195736" y="879124"/>
              <a:ext cx="5748614" cy="5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h="6350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lvl="1" indent="-101600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40000"/>
                <a:tabLst>
                  <a:tab pos="5648325" algn="l"/>
                </a:tabLst>
                <a:defRPr/>
              </a:pP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문자 비용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과</a:t>
              </a:r>
              <a:r>
                <a:rPr kumimoji="0" lang="en-US" altLang="ko-KR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 </a:t>
              </a:r>
              <a:r>
                <a:rPr kumimoji="0" lang="ko-KR" altLang="en-US" sz="1500" kern="0" dirty="0" err="1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전단지</a:t>
              </a: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 비용</a:t>
              </a:r>
              <a:r>
                <a:rPr lang="en-US" altLang="ko-KR" sz="1500" dirty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 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및 운영 비용 절감</a:t>
              </a:r>
              <a:endParaRPr lang="en-US" altLang="ko-KR" sz="15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endParaRPr>
            </a:p>
            <a:p>
              <a:pPr marL="0" lvl="1" indent="-101600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40000"/>
                <a:tabLst>
                  <a:tab pos="5648325" algn="l"/>
                </a:tabLst>
                <a:defRPr/>
              </a:pPr>
              <a:r>
                <a:rPr kumimoji="0" lang="ko-KR" altLang="en-US" sz="1500" kern="0" dirty="0" err="1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쇼핑물</a:t>
              </a: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 맞춤형 제작 및 홍보물</a:t>
              </a:r>
              <a:r>
                <a:rPr kumimoji="0" lang="en-US" altLang="ko-KR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(NFC </a:t>
              </a:r>
              <a:r>
                <a:rPr lang="en-US" altLang="ko-KR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APP 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설치 등</a:t>
              </a:r>
              <a:r>
                <a:rPr lang="en-US" altLang="ko-KR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)</a:t>
              </a: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 지원 서비스</a:t>
              </a:r>
              <a:endParaRPr kumimoji="0" lang="en-US" altLang="ko-KR" sz="1500" kern="0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endParaRPr>
            </a:p>
          </p:txBody>
        </p:sp>
      </p:grpSp>
      <p:pic>
        <p:nvPicPr>
          <p:cNvPr id="23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912" y="2054957"/>
            <a:ext cx="3307686" cy="252617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34"/>
          <p:cNvSpPr txBox="1">
            <a:spLocks noChangeArrowheads="1"/>
          </p:cNvSpPr>
          <p:nvPr/>
        </p:nvSpPr>
        <p:spPr bwMode="auto">
          <a:xfrm>
            <a:off x="179512" y="2395042"/>
            <a:ext cx="388843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1. </a:t>
            </a:r>
            <a:r>
              <a:rPr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국내 </a:t>
            </a:r>
            <a:r>
              <a:rPr lang="ko-KR" altLang="en-US" kern="0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최저 문자 비용을 통한 </a:t>
            </a:r>
            <a:endParaRPr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ko-KR" altLang="en-US" kern="0" dirty="0" smtClean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 문자 </a:t>
            </a:r>
            <a:r>
              <a:rPr lang="ko-KR" altLang="en-US" kern="0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비용 </a:t>
            </a:r>
            <a:r>
              <a:rPr lang="en-US" altLang="ko-KR" kern="0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70% </a:t>
            </a:r>
            <a:r>
              <a:rPr lang="ko-KR" altLang="en-US" kern="0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이상 절감</a:t>
            </a:r>
            <a:endParaRPr lang="en-US" altLang="ko-KR" kern="0" dirty="0">
              <a:ln w="11430">
                <a:noFill/>
              </a:ln>
              <a:solidFill>
                <a:srgbClr val="FF000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kern="0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 </a:t>
            </a:r>
            <a:r>
              <a:rPr lang="en-US" altLang="ko-KR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r>
              <a:rPr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장문</a:t>
            </a:r>
            <a:r>
              <a:rPr lang="en-US" altLang="ko-KR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, </a:t>
            </a:r>
            <a:r>
              <a:rPr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사진포함 전송</a:t>
            </a:r>
            <a:r>
              <a:rPr lang="en-US" altLang="ko-KR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endParaRPr lang="en-US" altLang="ko-KR" sz="2200" kern="0" dirty="0" smtClean="0">
              <a:ln w="11430">
                <a:noFill/>
              </a:ln>
              <a:solidFill>
                <a:srgbClr val="FF000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  Push </a:t>
            </a:r>
            <a:r>
              <a:rPr lang="ko-KR" altLang="en-US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문자</a:t>
            </a:r>
            <a:r>
              <a:rPr lang="en-US" altLang="ko-KR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무제한</a:t>
            </a:r>
            <a:r>
              <a:rPr lang="en-US" altLang="ko-KR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무료 전송</a:t>
            </a:r>
            <a:endParaRPr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kern="0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 </a:t>
            </a:r>
            <a:r>
              <a:rPr lang="ko-KR" altLang="en-US" kern="0" dirty="0" err="1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전단지</a:t>
            </a:r>
            <a:r>
              <a:rPr lang="ko-KR" altLang="en-US" kern="0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 비용 </a:t>
            </a:r>
            <a:r>
              <a:rPr lang="en-US" altLang="ko-KR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50% </a:t>
            </a:r>
            <a:r>
              <a:rPr lang="ko-KR" altLang="en-US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절감</a:t>
            </a:r>
            <a:endParaRPr lang="en-US" altLang="ko-KR" dirty="0">
              <a:ln w="11430">
                <a:noFill/>
              </a:ln>
              <a:solidFill>
                <a:srgbClr val="FF000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3.  </a:t>
            </a:r>
            <a:r>
              <a:rPr lang="ko-KR" altLang="en-US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운영 </a:t>
            </a:r>
            <a:r>
              <a:rPr lang="ko-KR" altLang="en-US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인력 비용 </a:t>
            </a:r>
            <a:r>
              <a:rPr lang="ko-KR" altLang="en-US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절감</a:t>
            </a:r>
            <a:endParaRPr lang="en-US" altLang="ko-KR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ko-KR" altLang="en-US" dirty="0" smtClean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  월 </a:t>
            </a:r>
            <a:r>
              <a:rPr lang="ko-KR" altLang="en-US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인건비 </a:t>
            </a:r>
            <a:r>
              <a:rPr lang="en-US" altLang="ko-KR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100</a:t>
            </a:r>
            <a:r>
              <a:rPr lang="ko-KR" altLang="en-US" dirty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만원 이상 </a:t>
            </a:r>
            <a:r>
              <a:rPr lang="ko-KR" altLang="en-US" dirty="0" smtClean="0">
                <a:ln w="11430">
                  <a:noFill/>
                </a:ln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Arial" pitchFamily="34" charset="0"/>
              </a:rPr>
              <a:t>절감</a:t>
            </a:r>
            <a:endParaRPr lang="en-US" altLang="ko-KR" dirty="0">
              <a:ln w="11430">
                <a:noFill/>
              </a:ln>
              <a:solidFill>
                <a:srgbClr val="FF000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kern="0" dirty="0">
              <a:ln w="11430">
                <a:noFill/>
              </a:ln>
              <a:solidFill>
                <a:srgbClr val="FF000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kern="0" dirty="0">
              <a:ln w="11430">
                <a:noFill/>
              </a:ln>
              <a:solidFill>
                <a:srgbClr val="FF000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kumimoji="0" lang="en-US" altLang="ko-KR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pic>
        <p:nvPicPr>
          <p:cNvPr id="4098" name="Picture 2" descr="C:\Users\Public\Pictures\Sample Pictures\temp_1511702461791.-72400957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51921" y="4677138"/>
            <a:ext cx="1871516" cy="18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34"/>
          <p:cNvSpPr txBox="1">
            <a:spLocks noChangeArrowheads="1"/>
          </p:cNvSpPr>
          <p:nvPr/>
        </p:nvSpPr>
        <p:spPr bwMode="auto">
          <a:xfrm>
            <a:off x="7164288" y="2540127"/>
            <a:ext cx="118325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맞춤형 </a:t>
            </a:r>
            <a:r>
              <a:rPr kumimoji="0" lang="ko-KR" altLang="en-US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모바일</a:t>
            </a:r>
            <a:endParaRPr kumimoji="0"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쇼핑물</a:t>
            </a: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제작 지원</a:t>
            </a:r>
            <a:endParaRPr kumimoji="0" lang="en-US" altLang="ko-KR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6899448" y="5036404"/>
            <a:ext cx="14889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NFC </a:t>
            </a: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태그를 통한 </a:t>
            </a:r>
            <a:r>
              <a:rPr kumimoji="0" lang="en-US" altLang="ko-KR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APP </a:t>
            </a: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설치 홍보물 </a:t>
            </a:r>
            <a:r>
              <a:rPr lang="ko-KR" altLang="en-US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제작 지원</a:t>
            </a:r>
            <a:endParaRPr kumimoji="0" lang="en-US" altLang="ko-KR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pic>
        <p:nvPicPr>
          <p:cNvPr id="4099" name="Picture 3" descr="D:\My Document_2016\자료모음\이미지모음\nfc_dem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63" y="4750335"/>
            <a:ext cx="1348740" cy="17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7" y="220578"/>
            <a:ext cx="640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 운영 지원 서비스 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“</a:t>
            </a:r>
            <a:r>
              <a:rPr lang="ko-KR" altLang="en-US" sz="240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샵앤샵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”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소개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7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0614" y="932723"/>
            <a:ext cx="8013793" cy="864095"/>
            <a:chOff x="230613" y="699542"/>
            <a:chExt cx="8013793" cy="1017971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59779" y="699542"/>
              <a:ext cx="7840613" cy="1017971"/>
            </a:xfrm>
            <a:prstGeom prst="roundRect">
              <a:avLst>
                <a:gd name="adj" fmla="val 0"/>
              </a:avLst>
            </a:prstGeom>
            <a:solidFill>
              <a:srgbClr val="F6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 flipH="1">
              <a:off x="230613" y="699542"/>
              <a:ext cx="1625195" cy="9359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6C9AB6"/>
                </a:gs>
                <a:gs pos="59000">
                  <a:srgbClr val="608FB0"/>
                </a:gs>
                <a:gs pos="77000">
                  <a:srgbClr val="4C7EA3"/>
                </a:gs>
                <a:gs pos="100000">
                  <a:srgbClr val="3E749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148" y="882532"/>
              <a:ext cx="997389" cy="398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특장점</a:t>
              </a:r>
              <a:r>
                <a:rPr lang="en-US" altLang="ko-KR" sz="1600" dirty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 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3</a:t>
              </a: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456" y="771030"/>
              <a:ext cx="429604" cy="41464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40" y="1150362"/>
              <a:ext cx="429604" cy="414644"/>
            </a:xfrm>
            <a:prstGeom prst="rect">
              <a:avLst/>
            </a:prstGeom>
          </p:spPr>
        </p:pic>
        <p:sp>
          <p:nvSpPr>
            <p:cNvPr id="10" name="TextBox 34"/>
            <p:cNvSpPr txBox="1">
              <a:spLocks noChangeArrowheads="1"/>
            </p:cNvSpPr>
            <p:nvPr/>
          </p:nvSpPr>
          <p:spPr bwMode="auto">
            <a:xfrm>
              <a:off x="2195735" y="743153"/>
              <a:ext cx="6048671" cy="81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h="6350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lvl="1" indent="-101600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40000"/>
                <a:tabLst>
                  <a:tab pos="5648325" algn="l"/>
                </a:tabLst>
                <a:defRPr/>
              </a:pP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마케팅 프로모션 비용 지원 서비스 </a:t>
              </a:r>
              <a:r>
                <a:rPr kumimoji="0" lang="en-US" altLang="ko-KR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(</a:t>
              </a: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추첨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행사</a:t>
              </a:r>
              <a:r>
                <a:rPr lang="en-US" altLang="ko-KR" sz="1500" dirty="0" smtClean="0">
                  <a:ln w="11430">
                    <a:noFill/>
                  </a:ln>
                  <a:solidFill>
                    <a:srgbClr val="00B0F0"/>
                  </a:solidFill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, </a:t>
              </a:r>
              <a:r>
                <a:rPr lang="ko-KR" altLang="en-US" sz="1500" dirty="0" smtClean="0">
                  <a:ln w="11430">
                    <a:noFill/>
                  </a:ln>
                  <a:solidFill>
                    <a:schemeClr val="bg2">
                      <a:lumMod val="50000"/>
                    </a:schemeClr>
                  </a:solidFill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최저가  특가상품 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행</a:t>
              </a:r>
              <a:r>
                <a:rPr lang="ko-KR" altLang="en-US" sz="1500" dirty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사</a:t>
              </a:r>
              <a:r>
                <a:rPr lang="en-US" altLang="ko-KR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)</a:t>
              </a:r>
            </a:p>
            <a:p>
              <a:pPr marL="0" lvl="1" indent="-101600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40000"/>
                <a:tabLst>
                  <a:tab pos="5648325" algn="l"/>
                </a:tabLst>
                <a:defRPr/>
              </a:pP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운영지원센터 및 전국 </a:t>
              </a:r>
              <a:r>
                <a:rPr kumimoji="0" lang="ko-KR" altLang="en-US" sz="1500" kern="0" dirty="0" err="1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지원망을</a:t>
              </a: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 통한 마케팅 컨설팅</a:t>
              </a:r>
              <a:r>
                <a:rPr kumimoji="0" lang="en-US" altLang="ko-KR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, </a:t>
              </a:r>
              <a:r>
                <a:rPr kumimoji="0" lang="ko-KR" altLang="en-US" sz="1500" kern="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효과분석 및 운영 지원 서비스</a:t>
              </a:r>
              <a:endParaRPr kumimoji="0" lang="en-US" altLang="ko-KR" sz="1500" kern="0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3275856" y="2195909"/>
            <a:ext cx="2736304" cy="3969395"/>
            <a:chOff x="6012160" y="1026408"/>
            <a:chExt cx="2992438" cy="4418529"/>
          </a:xfrm>
        </p:grpSpPr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6012160" y="1088321"/>
              <a:ext cx="2992438" cy="4192219"/>
            </a:xfrm>
            <a:prstGeom prst="roundRect">
              <a:avLst>
                <a:gd name="adj" fmla="val 8301"/>
              </a:avLst>
            </a:prstGeom>
            <a:solidFill>
              <a:srgbClr val="333333"/>
            </a:solidFill>
            <a:ln w="9525" algn="ctr">
              <a:noFill/>
              <a:round/>
              <a:headEnd/>
              <a:tailEnd/>
            </a:ln>
            <a:effectLst>
              <a:outerShdw dist="38100" dir="5400000" algn="ctr" rotWithShape="0">
                <a:srgbClr val="23232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AutoShape 25"/>
            <p:cNvSpPr>
              <a:spLocks noChangeArrowheads="1"/>
            </p:cNvSpPr>
            <p:nvPr/>
          </p:nvSpPr>
          <p:spPr bwMode="auto">
            <a:xfrm>
              <a:off x="6102648" y="1161346"/>
              <a:ext cx="2806700" cy="4015234"/>
            </a:xfrm>
            <a:prstGeom prst="roundRect">
              <a:avLst>
                <a:gd name="adj" fmla="val 6588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27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7" name="Group 26"/>
            <p:cNvGrpSpPr>
              <a:grpSpLocks/>
            </p:cNvGrpSpPr>
            <p:nvPr/>
          </p:nvGrpSpPr>
          <p:grpSpPr bwMode="auto">
            <a:xfrm>
              <a:off x="6575723" y="1026408"/>
              <a:ext cx="150812" cy="306388"/>
              <a:chOff x="1141" y="1619"/>
              <a:chExt cx="80" cy="203"/>
            </a:xfrm>
          </p:grpSpPr>
          <p:sp>
            <p:nvSpPr>
              <p:cNvPr id="59" name="Oval 27"/>
              <p:cNvSpPr>
                <a:spLocks noChangeArrowheads="1"/>
              </p:cNvSpPr>
              <p:nvPr/>
            </p:nvSpPr>
            <p:spPr bwMode="auto">
              <a:xfrm>
                <a:off x="1141" y="1742"/>
                <a:ext cx="80" cy="8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0" name="AutoShape 28"/>
              <p:cNvSpPr>
                <a:spLocks noChangeArrowheads="1"/>
              </p:cNvSpPr>
              <p:nvPr/>
            </p:nvSpPr>
            <p:spPr bwMode="auto">
              <a:xfrm>
                <a:off x="1158" y="1619"/>
                <a:ext cx="44" cy="1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4141"/>
                  </a:gs>
                  <a:gs pos="50000">
                    <a:srgbClr val="FFFFFF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434343">
                    <a:alpha val="47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48" name="Group 30"/>
            <p:cNvGrpSpPr>
              <a:grpSpLocks/>
            </p:cNvGrpSpPr>
            <p:nvPr/>
          </p:nvGrpSpPr>
          <p:grpSpPr bwMode="auto">
            <a:xfrm>
              <a:off x="8275935" y="1026408"/>
              <a:ext cx="150813" cy="306388"/>
              <a:chOff x="1141" y="1619"/>
              <a:chExt cx="80" cy="203"/>
            </a:xfrm>
          </p:grpSpPr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1141" y="1742"/>
                <a:ext cx="80" cy="8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" name="AutoShape 32"/>
              <p:cNvSpPr>
                <a:spLocks noChangeArrowheads="1"/>
              </p:cNvSpPr>
              <p:nvPr/>
            </p:nvSpPr>
            <p:spPr bwMode="auto">
              <a:xfrm>
                <a:off x="1158" y="1619"/>
                <a:ext cx="44" cy="1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4141"/>
                  </a:gs>
                  <a:gs pos="50000">
                    <a:srgbClr val="FFFFFF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434343">
                    <a:alpha val="47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49" name="Group 33"/>
            <p:cNvGrpSpPr>
              <a:grpSpLocks/>
            </p:cNvGrpSpPr>
            <p:nvPr/>
          </p:nvGrpSpPr>
          <p:grpSpPr bwMode="auto">
            <a:xfrm>
              <a:off x="6404273" y="1026408"/>
              <a:ext cx="150812" cy="306388"/>
              <a:chOff x="1141" y="1619"/>
              <a:chExt cx="80" cy="203"/>
            </a:xfrm>
          </p:grpSpPr>
          <p:sp>
            <p:nvSpPr>
              <p:cNvPr id="55" name="Oval 34"/>
              <p:cNvSpPr>
                <a:spLocks noChangeArrowheads="1"/>
              </p:cNvSpPr>
              <p:nvPr/>
            </p:nvSpPr>
            <p:spPr bwMode="auto">
              <a:xfrm>
                <a:off x="1141" y="1742"/>
                <a:ext cx="80" cy="8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" name="AutoShape 35"/>
              <p:cNvSpPr>
                <a:spLocks noChangeArrowheads="1"/>
              </p:cNvSpPr>
              <p:nvPr/>
            </p:nvSpPr>
            <p:spPr bwMode="auto">
              <a:xfrm>
                <a:off x="1158" y="1619"/>
                <a:ext cx="44" cy="1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4141"/>
                  </a:gs>
                  <a:gs pos="50000">
                    <a:srgbClr val="FFFFFF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434343">
                    <a:alpha val="47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50" name="Group 36"/>
            <p:cNvGrpSpPr>
              <a:grpSpLocks/>
            </p:cNvGrpSpPr>
            <p:nvPr/>
          </p:nvGrpSpPr>
          <p:grpSpPr bwMode="auto">
            <a:xfrm>
              <a:off x="8447385" y="1026408"/>
              <a:ext cx="150813" cy="306388"/>
              <a:chOff x="1141" y="1619"/>
              <a:chExt cx="80" cy="203"/>
            </a:xfrm>
          </p:grpSpPr>
          <p:sp>
            <p:nvSpPr>
              <p:cNvPr id="53" name="Oval 37"/>
              <p:cNvSpPr>
                <a:spLocks noChangeArrowheads="1"/>
              </p:cNvSpPr>
              <p:nvPr/>
            </p:nvSpPr>
            <p:spPr bwMode="auto">
              <a:xfrm>
                <a:off x="1141" y="1742"/>
                <a:ext cx="80" cy="8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4" name="AutoShape 38"/>
              <p:cNvSpPr>
                <a:spLocks noChangeArrowheads="1"/>
              </p:cNvSpPr>
              <p:nvPr/>
            </p:nvSpPr>
            <p:spPr bwMode="auto">
              <a:xfrm>
                <a:off x="1158" y="1619"/>
                <a:ext cx="44" cy="1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4141"/>
                  </a:gs>
                  <a:gs pos="50000">
                    <a:srgbClr val="FFFFFF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434343">
                    <a:alpha val="47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51" name="Text Box 39"/>
            <p:cNvSpPr txBox="1">
              <a:spLocks noChangeArrowheads="1"/>
            </p:cNvSpPr>
            <p:nvPr/>
          </p:nvSpPr>
          <p:spPr bwMode="auto">
            <a:xfrm>
              <a:off x="6083598" y="1409206"/>
              <a:ext cx="2808285" cy="41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600" dirty="0" smtClean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전국 지원 체제</a:t>
              </a:r>
              <a:endParaRPr lang="en-US" altLang="ko-KR" sz="1600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52" name="Text Box 40"/>
            <p:cNvSpPr txBox="1">
              <a:spLocks noChangeArrowheads="1"/>
            </p:cNvSpPr>
            <p:nvPr/>
          </p:nvSpPr>
          <p:spPr bwMode="auto">
            <a:xfrm>
              <a:off x="6083598" y="2068736"/>
              <a:ext cx="2806700" cy="337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marL="171450" indent="-1714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ts val="2100"/>
                </a:lnSpc>
                <a:buFont typeface="Wingdings" pitchFamily="2" charset="2"/>
                <a:buChar char="§"/>
              </a:pPr>
              <a:r>
                <a:rPr lang="ko-KR" altLang="en-US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전국 원격 지원 및 마케팅 운영 지원 센터</a:t>
              </a:r>
              <a:endParaRPr lang="en-US" altLang="ko-KR" sz="1600" dirty="0" smtClean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marL="0" indent="0" eaLnBrk="1" hangingPunct="1">
                <a:lnSpc>
                  <a:spcPts val="2100"/>
                </a:lnSpc>
              </a:pPr>
              <a:r>
                <a:rPr lang="en-US" altLang="ko-KR" sz="1600" dirty="0">
                  <a:latin typeface="HY수평선B" pitchFamily="18" charset="-127"/>
                  <a:ea typeface="HY수평선B" pitchFamily="18" charset="-127"/>
                  <a:cs typeface="Arial" charset="0"/>
                </a:rPr>
                <a:t> </a:t>
              </a:r>
              <a:r>
                <a:rPr lang="en-US" altLang="ko-KR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  </a:t>
              </a:r>
              <a:r>
                <a:rPr lang="ko-KR" altLang="en-US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대표전화</a:t>
              </a:r>
              <a:r>
                <a:rPr lang="en-US" altLang="ko-KR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: 1877-0077</a:t>
              </a:r>
              <a:br>
                <a:rPr lang="en-US" altLang="ko-KR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</a:br>
              <a:endParaRPr lang="en-US" altLang="ko-KR" sz="800" strike="sngStrike" dirty="0" smtClean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eaLnBrk="1" hangingPunct="1">
                <a:lnSpc>
                  <a:spcPts val="2100"/>
                </a:lnSpc>
                <a:buFont typeface="Wingdings" pitchFamily="2" charset="2"/>
                <a:buChar char="§"/>
              </a:pPr>
              <a:r>
                <a:rPr lang="ko-KR" altLang="en-US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전국 전문대리점을 통한 설치 지원</a:t>
              </a:r>
              <a:r>
                <a:rPr lang="en-US" altLang="ko-KR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/>
              </a:r>
              <a:br>
                <a:rPr lang="en-US" altLang="ko-KR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</a:br>
              <a:endParaRPr lang="en-US" altLang="ko-KR" sz="1600" dirty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eaLnBrk="1" hangingPunct="1">
                <a:lnSpc>
                  <a:spcPts val="2100"/>
                </a:lnSpc>
                <a:buFont typeface="Wingdings" pitchFamily="2" charset="2"/>
                <a:buChar char="§"/>
              </a:pPr>
              <a:r>
                <a:rPr lang="ko-KR" altLang="en-US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신속한 원격 지원</a:t>
              </a:r>
              <a:r>
                <a:rPr lang="en-US" altLang="ko-KR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, </a:t>
              </a:r>
              <a:r>
                <a:rPr lang="ko-KR" altLang="en-US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방문 지원</a:t>
              </a:r>
              <a:r>
                <a:rPr lang="en-US" altLang="ko-KR" sz="1600" dirty="0">
                  <a:latin typeface="HY수평선B" pitchFamily="18" charset="-127"/>
                  <a:ea typeface="HY수평선B" pitchFamily="18" charset="-127"/>
                  <a:cs typeface="Arial" charset="0"/>
                </a:rPr>
                <a:t> </a:t>
              </a:r>
              <a:r>
                <a:rPr lang="ko-KR" altLang="en-US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및 마케팅 운영 </a:t>
              </a:r>
              <a:r>
                <a:rPr lang="en-US" altLang="ko-KR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/>
              </a:r>
              <a:br>
                <a:rPr lang="en-US" altLang="ko-KR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</a:br>
              <a:r>
                <a:rPr lang="ko-KR" altLang="en-US" sz="16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지원 서비스</a:t>
              </a:r>
              <a:endParaRPr lang="en-US" altLang="ko-KR" sz="1600" dirty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eaLnBrk="1" hangingPunct="1">
                <a:lnSpc>
                  <a:spcPts val="2100"/>
                </a:lnSpc>
                <a:buFont typeface="Wingdings" pitchFamily="2" charset="2"/>
                <a:buChar char="§"/>
              </a:pPr>
              <a:endParaRPr lang="en-US" altLang="ko-KR" sz="1600" dirty="0" smtClean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</p:txBody>
        </p:sp>
      </p:grpSp>
      <p:pic>
        <p:nvPicPr>
          <p:cNvPr id="61" name="그림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69" y="4149842"/>
            <a:ext cx="1925858" cy="2274083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69" y="2084851"/>
            <a:ext cx="1736021" cy="1932253"/>
          </a:xfrm>
          <a:prstGeom prst="rect">
            <a:avLst/>
          </a:prstGeom>
        </p:spPr>
      </p:pic>
      <p:sp>
        <p:nvSpPr>
          <p:cNvPr id="63" name="TextBox 34"/>
          <p:cNvSpPr txBox="1">
            <a:spLocks noChangeArrowheads="1"/>
          </p:cNvSpPr>
          <p:nvPr/>
        </p:nvSpPr>
        <p:spPr bwMode="auto">
          <a:xfrm>
            <a:off x="251520" y="1962897"/>
            <a:ext cx="26642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lvl="1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1. </a:t>
            </a:r>
            <a:r>
              <a:rPr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매</a:t>
            </a: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달 상품 추첨 </a:t>
            </a:r>
            <a:endParaRPr kumimoji="0"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lvl="1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 행사 지원</a:t>
            </a:r>
            <a:endParaRPr kumimoji="0"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dirty="0">
              <a:ln w="11430">
                <a:noFill/>
              </a:ln>
              <a:solidFill>
                <a:srgbClr val="00B0F0"/>
              </a:solidFill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lvl="1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최저가 특가상품 </a:t>
            </a:r>
            <a:endParaRPr kumimoji="0"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lvl="1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   </a:t>
            </a:r>
            <a:r>
              <a:rPr kumimoji="0" lang="ko-KR" altLang="en-US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쇼핑물</a:t>
            </a:r>
            <a:r>
              <a:rPr kumimoji="0" lang="ko-KR" altLang="en-US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지원</a:t>
            </a:r>
            <a:endParaRPr kumimoji="0" lang="en-US" altLang="ko-KR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lvl="1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lang="en-US" altLang="ko-KR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lvl="1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endParaRPr kumimoji="0" lang="en-US" altLang="ko-KR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pic>
        <p:nvPicPr>
          <p:cNvPr id="64" name="Picture 2" descr="D:\My Document_2017\서비스\Push마케팅\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7" y="2695588"/>
            <a:ext cx="937031" cy="11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y Document_2017\서비스\Push마케팅\이미지최종\depositphotos_16244651-stock-photo-smartphone-with-cloud-of-ic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695588"/>
            <a:ext cx="1317804" cy="11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y Document_2017\서비스\Push마케팅\gift-icon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59805"/>
            <a:ext cx="1008112" cy="10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6" y="4809702"/>
            <a:ext cx="2107542" cy="143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utoShape 107"/>
          <p:cNvSpPr>
            <a:spLocks noChangeArrowheads="1"/>
          </p:cNvSpPr>
          <p:nvPr/>
        </p:nvSpPr>
        <p:spPr bwMode="auto">
          <a:xfrm>
            <a:off x="4729108" y="2006941"/>
            <a:ext cx="3299276" cy="3057336"/>
          </a:xfrm>
          <a:prstGeom prst="roundRect">
            <a:avLst>
              <a:gd name="adj" fmla="val 6157"/>
            </a:avLst>
          </a:prstGeom>
          <a:gradFill rotWithShape="0">
            <a:gsLst>
              <a:gs pos="0">
                <a:srgbClr val="4378B6"/>
              </a:gs>
              <a:gs pos="100000">
                <a:srgbClr val="28486D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endParaRPr lang="ko-KR" altLang="ko-KR" sz="1400"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  <p:grpSp>
        <p:nvGrpSpPr>
          <p:cNvPr id="73" name="Group 172"/>
          <p:cNvGrpSpPr>
            <a:grpSpLocks/>
          </p:cNvGrpSpPr>
          <p:nvPr/>
        </p:nvGrpSpPr>
        <p:grpSpPr bwMode="auto">
          <a:xfrm>
            <a:off x="5470190" y="2085187"/>
            <a:ext cx="1838115" cy="620260"/>
            <a:chOff x="1009" y="712"/>
            <a:chExt cx="2012" cy="292"/>
          </a:xfrm>
        </p:grpSpPr>
        <p:pic>
          <p:nvPicPr>
            <p:cNvPr id="74" name="Picture 173" descr="bar_long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712"/>
              <a:ext cx="20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ectangle 174"/>
            <p:cNvSpPr>
              <a:spLocks noChangeArrowheads="1"/>
            </p:cNvSpPr>
            <p:nvPr/>
          </p:nvSpPr>
          <p:spPr bwMode="auto">
            <a:xfrm>
              <a:off x="1479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TIPA IDC </a:t>
              </a:r>
              <a:r>
                <a:rPr lang="ko-KR" altLang="en-US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센터</a:t>
              </a:r>
              <a:endParaRPr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</p:grpSp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7" y="220578"/>
            <a:ext cx="640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 운영 지원 서비스 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“</a:t>
            </a:r>
            <a:r>
              <a:rPr lang="ko-KR" altLang="en-US" sz="240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샵앤샵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”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소개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8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0614" y="932725"/>
            <a:ext cx="7941785" cy="864095"/>
            <a:chOff x="230613" y="699542"/>
            <a:chExt cx="7941785" cy="1017971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59779" y="699542"/>
              <a:ext cx="7840613" cy="1017971"/>
            </a:xfrm>
            <a:prstGeom prst="roundRect">
              <a:avLst>
                <a:gd name="adj" fmla="val 0"/>
              </a:avLst>
            </a:prstGeom>
            <a:solidFill>
              <a:srgbClr val="F6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 flipH="1">
              <a:off x="230613" y="699542"/>
              <a:ext cx="1625195" cy="9359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6C9AB6"/>
                </a:gs>
                <a:gs pos="59000">
                  <a:srgbClr val="608FB0"/>
                </a:gs>
                <a:gs pos="77000">
                  <a:srgbClr val="4C7EA3"/>
                </a:gs>
                <a:gs pos="100000">
                  <a:srgbClr val="3E749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148" y="882532"/>
              <a:ext cx="997389" cy="398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특장점</a:t>
              </a:r>
              <a:r>
                <a:rPr lang="en-US" altLang="ko-KR" sz="1600" dirty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 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4</a:t>
              </a: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456" y="771030"/>
              <a:ext cx="429604" cy="41464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40" y="1150362"/>
              <a:ext cx="429604" cy="414644"/>
            </a:xfrm>
            <a:prstGeom prst="rect">
              <a:avLst/>
            </a:prstGeom>
          </p:spPr>
        </p:pic>
        <p:sp>
          <p:nvSpPr>
            <p:cNvPr id="10" name="TextBox 34"/>
            <p:cNvSpPr txBox="1">
              <a:spLocks noChangeArrowheads="1"/>
            </p:cNvSpPr>
            <p:nvPr/>
          </p:nvSpPr>
          <p:spPr bwMode="auto">
            <a:xfrm>
              <a:off x="2195735" y="879122"/>
              <a:ext cx="5976663" cy="5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h="6350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lvl="1" indent="-101600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40000"/>
                <a:tabLst>
                  <a:tab pos="5648325" algn="l"/>
                </a:tabLst>
                <a:defRPr/>
              </a:pP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편리한</a:t>
              </a:r>
              <a:r>
                <a:rPr lang="en-US" altLang="ko-KR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 APP 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설치 용이성 및 </a:t>
              </a:r>
              <a:r>
                <a:rPr lang="en-US" altLang="ko-KR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APP 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설치 지원 서비스</a:t>
              </a:r>
              <a:endParaRPr lang="en-US" altLang="ko-KR" sz="15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endParaRPr>
            </a:p>
            <a:p>
              <a:pPr marL="0" lvl="1" indent="-101600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40000"/>
                <a:tabLst>
                  <a:tab pos="5648325" algn="l"/>
                </a:tabLst>
                <a:defRPr/>
              </a:pP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한국중소기업기술진흥원</a:t>
              </a:r>
              <a:r>
                <a:rPr lang="en-US" altLang="ko-KR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(TIPA) IDC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센터를 통한 안정적인 시스템 운영 </a:t>
              </a:r>
              <a:endParaRPr kumimoji="0" lang="en-US" altLang="ko-KR" sz="1500" kern="0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endParaRPr>
            </a:p>
          </p:txBody>
        </p:sp>
      </p:grpSp>
      <p:pic>
        <p:nvPicPr>
          <p:cNvPr id="35" name="Picture 84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46" y="3983725"/>
            <a:ext cx="747906" cy="60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115617"/>
              </p:ext>
            </p:extLst>
          </p:nvPr>
        </p:nvGraphicFramePr>
        <p:xfrm>
          <a:off x="7078580" y="2690197"/>
          <a:ext cx="602857" cy="93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" name="Drawing" r:id="rId6" imgW="1322462" imgH="2530623" progId="">
                  <p:embed/>
                </p:oleObj>
              </mc:Choice>
              <mc:Fallback>
                <p:oleObj name="Drawing" r:id="rId6" imgW="1322462" imgH="25306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580" y="2690197"/>
                        <a:ext cx="602857" cy="933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320087"/>
              </p:ext>
            </p:extLst>
          </p:nvPr>
        </p:nvGraphicFramePr>
        <p:xfrm>
          <a:off x="6167411" y="3240075"/>
          <a:ext cx="600176" cy="92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6" name="Drawing" r:id="rId8" imgW="1322462" imgH="2530623" progId="">
                  <p:embed/>
                </p:oleObj>
              </mc:Choice>
              <mc:Fallback>
                <p:oleObj name="Drawing" r:id="rId8" imgW="1322462" imgH="25306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11" y="3240075"/>
                        <a:ext cx="600176" cy="929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08590"/>
              </p:ext>
            </p:extLst>
          </p:nvPr>
        </p:nvGraphicFramePr>
        <p:xfrm>
          <a:off x="7105373" y="3912440"/>
          <a:ext cx="602857" cy="93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" name="Drawing" r:id="rId9" imgW="1322462" imgH="2530623" progId="">
                  <p:embed/>
                </p:oleObj>
              </mc:Choice>
              <mc:Fallback>
                <p:oleObj name="Drawing" r:id="rId9" imgW="1322462" imgH="25306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373" y="3912440"/>
                        <a:ext cx="602857" cy="933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직선 연결선 66"/>
          <p:cNvCxnSpPr>
            <a:stCxn id="36" idx="1"/>
            <a:endCxn id="38" idx="3"/>
          </p:cNvCxnSpPr>
          <p:nvPr/>
        </p:nvCxnSpPr>
        <p:spPr>
          <a:xfrm flipH="1">
            <a:off x="6767587" y="3157157"/>
            <a:ext cx="310992" cy="547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849374"/>
              </p:ext>
            </p:extLst>
          </p:nvPr>
        </p:nvGraphicFramePr>
        <p:xfrm>
          <a:off x="5161156" y="2715372"/>
          <a:ext cx="603250" cy="93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" name="Drawing" r:id="rId10" imgW="1322462" imgH="2530623" progId="">
                  <p:embed/>
                </p:oleObj>
              </mc:Choice>
              <mc:Fallback>
                <p:oleObj name="Drawing" r:id="rId10" imgW="1322462" imgH="25306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156" y="2715372"/>
                        <a:ext cx="603250" cy="933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55036"/>
              </p:ext>
            </p:extLst>
          </p:nvPr>
        </p:nvGraphicFramePr>
        <p:xfrm>
          <a:off x="5188144" y="3938805"/>
          <a:ext cx="601662" cy="93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" name="Drawing" r:id="rId11" imgW="1322462" imgH="2530623" progId="">
                  <p:embed/>
                </p:oleObj>
              </mc:Choice>
              <mc:Fallback>
                <p:oleObj name="Drawing" r:id="rId11" imgW="1322462" imgH="25306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144" y="3938805"/>
                        <a:ext cx="601662" cy="933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직선 연결선 67"/>
          <p:cNvCxnSpPr>
            <a:stCxn id="38" idx="1"/>
            <a:endCxn id="17" idx="3"/>
          </p:cNvCxnSpPr>
          <p:nvPr/>
        </p:nvCxnSpPr>
        <p:spPr>
          <a:xfrm flipH="1" flipV="1">
            <a:off x="5764407" y="3182098"/>
            <a:ext cx="403005" cy="5228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38" idx="1"/>
            <a:endCxn id="18" idx="3"/>
          </p:cNvCxnSpPr>
          <p:nvPr/>
        </p:nvCxnSpPr>
        <p:spPr>
          <a:xfrm flipH="1">
            <a:off x="5789807" y="3704957"/>
            <a:ext cx="377605" cy="7005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stCxn id="43" idx="1"/>
            <a:endCxn id="38" idx="3"/>
          </p:cNvCxnSpPr>
          <p:nvPr/>
        </p:nvCxnSpPr>
        <p:spPr>
          <a:xfrm flipH="1" flipV="1">
            <a:off x="6767588" y="3704957"/>
            <a:ext cx="337785" cy="67444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34"/>
          <p:cNvSpPr txBox="1">
            <a:spLocks noChangeArrowheads="1"/>
          </p:cNvSpPr>
          <p:nvPr/>
        </p:nvSpPr>
        <p:spPr bwMode="auto">
          <a:xfrm>
            <a:off x="4764049" y="5242361"/>
            <a:ext cx="320541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최고</a:t>
            </a:r>
            <a:r>
              <a:rPr kumimoji="0" lang="en-US" altLang="ko-KR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서버 사양</a:t>
            </a:r>
            <a:endParaRPr kumimoji="0" lang="en-US" altLang="ko-KR" sz="1600" kern="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HA </a:t>
            </a:r>
            <a:r>
              <a:rPr kumimoji="0" lang="ko-KR" altLang="en-US" sz="1600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무정지</a:t>
            </a: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r>
              <a:rPr kumimoji="0" lang="en-US" altLang="ko-KR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24</a:t>
            </a: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시간 </a:t>
            </a:r>
            <a:r>
              <a:rPr lang="ko-KR" altLang="en-US" sz="16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시스템 운영</a:t>
            </a:r>
            <a:endParaRPr lang="en-US" altLang="ko-KR" sz="1600" dirty="0" smtClean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(</a:t>
            </a: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장애 시 </a:t>
            </a:r>
            <a:r>
              <a:rPr kumimoji="0" lang="en-US" altLang="ko-KR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Standby </a:t>
            </a: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자동</a:t>
            </a:r>
            <a:r>
              <a:rPr kumimoji="0" lang="en-US" altLang="ko-KR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적용</a:t>
            </a:r>
            <a:r>
              <a:rPr kumimoji="0" lang="en-US" altLang="ko-KR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)</a:t>
            </a:r>
          </a:p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ko-KR" altLang="en-US" sz="16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안정적인</a:t>
            </a:r>
            <a:r>
              <a:rPr lang="en-US" altLang="ko-KR" sz="16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r>
              <a:rPr lang="ko-KR" altLang="en-US" sz="16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시스템 운영 </a:t>
            </a:r>
            <a:r>
              <a:rPr kumimoji="0" lang="ko-KR" altLang="en-US" sz="1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</a:t>
            </a:r>
            <a:endParaRPr kumimoji="0" lang="en-US" altLang="ko-KR" sz="16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pic>
        <p:nvPicPr>
          <p:cNvPr id="77" name="Picture 2" descr="C:\Users\Public\Pictures\Sample Pictures\temp_1511702461791.-724009574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3649" y="2006941"/>
            <a:ext cx="1871516" cy="18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D:\My Document_2016\자료모음\이미지모음\nfc_dem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59" y="2006941"/>
            <a:ext cx="1348740" cy="17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1403649" y="4091757"/>
            <a:ext cx="3024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수평선B" pitchFamily="18" charset="-127"/>
                <a:ea typeface="HY수평선B" pitchFamily="18" charset="-127"/>
              </a:rPr>
              <a:t>APP </a:t>
            </a:r>
            <a:r>
              <a:rPr lang="ko-KR" altLang="en-US" sz="1400" dirty="0" smtClean="0">
                <a:latin typeface="HY수평선B" pitchFamily="18" charset="-127"/>
                <a:ea typeface="HY수평선B" pitchFamily="18" charset="-127"/>
              </a:rPr>
              <a:t>설치 </a:t>
            </a:r>
            <a:r>
              <a:rPr lang="en-US" altLang="ko-KR" sz="1400" dirty="0" smtClean="0">
                <a:latin typeface="HY수평선B" pitchFamily="18" charset="-127"/>
                <a:ea typeface="HY수평선B" pitchFamily="18" charset="-127"/>
              </a:rPr>
              <a:t>URL </a:t>
            </a:r>
            <a:r>
              <a:rPr lang="ko-KR" altLang="en-US" sz="1400" dirty="0" smtClean="0">
                <a:latin typeface="HY수평선B" pitchFamily="18" charset="-127"/>
                <a:ea typeface="HY수평선B" pitchFamily="18" charset="-127"/>
              </a:rPr>
              <a:t>활용 지원</a:t>
            </a:r>
            <a:r>
              <a:rPr lang="en-US" altLang="ko-KR" sz="1400" dirty="0" smtClean="0">
                <a:latin typeface="HY수평선B" pitchFamily="18" charset="-127"/>
                <a:ea typeface="HY수평선B" pitchFamily="18" charset="-127"/>
              </a:rPr>
              <a:t> Redirect=</a:t>
            </a:r>
            <a:r>
              <a:rPr lang="en-US" altLang="ko-KR" sz="1400" dirty="0" err="1" smtClean="0">
                <a:latin typeface="HY수평선B" pitchFamily="18" charset="-127"/>
                <a:ea typeface="HY수평선B" pitchFamily="18" charset="-127"/>
              </a:rPr>
              <a:t>Log&amp;logNo</a:t>
            </a:r>
            <a:r>
              <a:rPr lang="en-US" altLang="ko-KR" sz="1400" dirty="0" smtClean="0">
                <a:latin typeface="HY수평선B" pitchFamily="18" charset="-127"/>
                <a:ea typeface="HY수평선B" pitchFamily="18" charset="-127"/>
              </a:rPr>
              <a:t>=220848012475</a:t>
            </a:r>
            <a:endParaRPr lang="ko-KR" altLang="en-US" sz="1400" dirty="0"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6155" name="Picture 11" descr="D:\My Document_2017\서비스\Push마케팅\이미지최종\1014.sdt-googl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98" y="4840987"/>
            <a:ext cx="1048941" cy="14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:\My Document_2017\서비스\Push마케팅\이미지최종\3f1723_8dc502685e374337a7a30d843604b0c4-mv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82" y="5008851"/>
            <a:ext cx="833813" cy="92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직사각형 79"/>
          <p:cNvSpPr/>
          <p:nvPr/>
        </p:nvSpPr>
        <p:spPr>
          <a:xfrm>
            <a:off x="2905647" y="5829268"/>
            <a:ext cx="1018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수평선B" pitchFamily="18" charset="-127"/>
                <a:ea typeface="HY수평선B" pitchFamily="18" charset="-127"/>
              </a:rPr>
              <a:t>Apple Store</a:t>
            </a:r>
            <a:endParaRPr lang="ko-KR" altLang="en-US" sz="1400" dirty="0">
              <a:latin typeface="HY수평선B" pitchFamily="18" charset="-127"/>
              <a:ea typeface="HY수평선B" pitchFamily="18" charset="-127"/>
            </a:endParaRPr>
          </a:p>
        </p:txBody>
      </p:sp>
      <p:grpSp>
        <p:nvGrpSpPr>
          <p:cNvPr id="84" name="Group 172"/>
          <p:cNvGrpSpPr>
            <a:grpSpLocks/>
          </p:cNvGrpSpPr>
          <p:nvPr/>
        </p:nvGrpSpPr>
        <p:grpSpPr bwMode="auto">
          <a:xfrm>
            <a:off x="259780" y="2595971"/>
            <a:ext cx="1046027" cy="620260"/>
            <a:chOff x="1009" y="712"/>
            <a:chExt cx="2012" cy="292"/>
          </a:xfrm>
        </p:grpSpPr>
        <p:pic>
          <p:nvPicPr>
            <p:cNvPr id="85" name="Picture 173" descr="bar_long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712"/>
              <a:ext cx="20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Rectangle 174"/>
            <p:cNvSpPr>
              <a:spLocks noChangeArrowheads="1"/>
            </p:cNvSpPr>
            <p:nvPr/>
          </p:nvSpPr>
          <p:spPr bwMode="auto">
            <a:xfrm>
              <a:off x="1479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ko-KR" altLang="en-US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방안 </a:t>
              </a:r>
              <a:r>
                <a:rPr lang="en-US" altLang="ko-KR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1</a:t>
              </a:r>
              <a:endParaRPr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</p:grpSp>
      <p:grpSp>
        <p:nvGrpSpPr>
          <p:cNvPr id="87" name="Group 172"/>
          <p:cNvGrpSpPr>
            <a:grpSpLocks/>
          </p:cNvGrpSpPr>
          <p:nvPr/>
        </p:nvGrpSpPr>
        <p:grpSpPr bwMode="auto">
          <a:xfrm>
            <a:off x="251520" y="4152890"/>
            <a:ext cx="1046027" cy="620260"/>
            <a:chOff x="1009" y="712"/>
            <a:chExt cx="2012" cy="292"/>
          </a:xfrm>
        </p:grpSpPr>
        <p:pic>
          <p:nvPicPr>
            <p:cNvPr id="88" name="Picture 173" descr="bar_long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712"/>
              <a:ext cx="20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174"/>
            <p:cNvSpPr>
              <a:spLocks noChangeArrowheads="1"/>
            </p:cNvSpPr>
            <p:nvPr/>
          </p:nvSpPr>
          <p:spPr bwMode="auto">
            <a:xfrm>
              <a:off x="1479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ko-KR" altLang="en-US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방안 </a:t>
              </a:r>
              <a:r>
                <a:rPr lang="en-US" altLang="ko-KR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2</a:t>
              </a:r>
              <a:endParaRPr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</p:grpSp>
      <p:grpSp>
        <p:nvGrpSpPr>
          <p:cNvPr id="90" name="Group 172"/>
          <p:cNvGrpSpPr>
            <a:grpSpLocks/>
          </p:cNvGrpSpPr>
          <p:nvPr/>
        </p:nvGrpSpPr>
        <p:grpSpPr bwMode="auto">
          <a:xfrm>
            <a:off x="285614" y="5253203"/>
            <a:ext cx="1046027" cy="620260"/>
            <a:chOff x="1009" y="712"/>
            <a:chExt cx="2012" cy="292"/>
          </a:xfrm>
        </p:grpSpPr>
        <p:pic>
          <p:nvPicPr>
            <p:cNvPr id="91" name="Picture 173" descr="bar_long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712"/>
              <a:ext cx="20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174"/>
            <p:cNvSpPr>
              <a:spLocks noChangeArrowheads="1"/>
            </p:cNvSpPr>
            <p:nvPr/>
          </p:nvSpPr>
          <p:spPr bwMode="auto">
            <a:xfrm>
              <a:off x="1479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ko-KR" altLang="en-US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방안 </a:t>
              </a:r>
              <a:r>
                <a:rPr lang="en-US" altLang="ko-KR" sz="16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charset="0"/>
                </a:rPr>
                <a:t>3</a:t>
              </a:r>
              <a:endParaRPr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3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295147" y="220578"/>
            <a:ext cx="640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2.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 운영 지원 서비스 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“</a:t>
            </a:r>
            <a:r>
              <a:rPr lang="ko-KR" altLang="en-US" sz="240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샵앤샵</a:t>
            </a:r>
            <a:r>
              <a:rPr lang="en-US" altLang="ko-KR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” </a:t>
            </a:r>
            <a:r>
              <a:rPr lang="ko-KR" altLang="en-US" sz="240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소개</a:t>
            </a:r>
            <a:endParaRPr kumimoji="0" lang="en-US" altLang="ko-KR" sz="2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328" y="6540522"/>
            <a:ext cx="2057400" cy="27285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Page  </a:t>
            </a:r>
            <a:r>
              <a:rPr lang="en-US" altLang="ko-KR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9</a:t>
            </a:r>
            <a:endParaRPr lang="ko-KR" altLang="en-US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0614" y="932725"/>
            <a:ext cx="7869779" cy="864095"/>
            <a:chOff x="230613" y="699542"/>
            <a:chExt cx="7869779" cy="1017971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59779" y="699542"/>
              <a:ext cx="7840613" cy="1017971"/>
            </a:xfrm>
            <a:prstGeom prst="roundRect">
              <a:avLst>
                <a:gd name="adj" fmla="val 0"/>
              </a:avLst>
            </a:prstGeom>
            <a:solidFill>
              <a:srgbClr val="F6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 flipH="1">
              <a:off x="230613" y="699542"/>
              <a:ext cx="1625195" cy="9359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6C9AB6"/>
                </a:gs>
                <a:gs pos="59000">
                  <a:srgbClr val="608FB0"/>
                </a:gs>
                <a:gs pos="77000">
                  <a:srgbClr val="4C7EA3"/>
                </a:gs>
                <a:gs pos="100000">
                  <a:srgbClr val="3E749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148" y="882532"/>
              <a:ext cx="997389" cy="398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특장점</a:t>
              </a:r>
              <a:r>
                <a:rPr lang="en-US" altLang="ko-KR" sz="1600" dirty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 5</a:t>
              </a:r>
              <a:endParaRPr lang="en-US" altLang="ko-KR" sz="1600" dirty="0" smtClean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456" y="771030"/>
              <a:ext cx="429604" cy="41464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40" y="1150362"/>
              <a:ext cx="429604" cy="414644"/>
            </a:xfrm>
            <a:prstGeom prst="rect">
              <a:avLst/>
            </a:prstGeom>
          </p:spPr>
        </p:pic>
        <p:sp>
          <p:nvSpPr>
            <p:cNvPr id="10" name="TextBox 34"/>
            <p:cNvSpPr txBox="1">
              <a:spLocks noChangeArrowheads="1"/>
            </p:cNvSpPr>
            <p:nvPr/>
          </p:nvSpPr>
          <p:spPr bwMode="auto">
            <a:xfrm>
              <a:off x="2195736" y="879121"/>
              <a:ext cx="5904656" cy="5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h="6350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lvl="1" indent="-101600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40000"/>
                <a:tabLst>
                  <a:tab pos="5648325" algn="l"/>
                </a:tabLst>
                <a:defRPr/>
              </a:pPr>
              <a:r>
                <a:rPr lang="en-US" altLang="ko-KR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LBS(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위치</a:t>
              </a:r>
              <a:r>
                <a:rPr lang="en-US" altLang="ko-KR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) </a:t>
              </a:r>
              <a:r>
                <a:rPr lang="ko-KR" altLang="en-US" sz="1500" dirty="0" smtClean="0">
                  <a:ln w="11430">
                    <a:noFill/>
                  </a:ln>
                  <a:latin typeface="HY수평선B" pitchFamily="18" charset="-127"/>
                  <a:ea typeface="HY수평선B" pitchFamily="18" charset="-127"/>
                  <a:cs typeface="Arial" pitchFamily="34" charset="0"/>
                </a:rPr>
                <a:t>기반 마케팅 홍보 및 전자 쿠폰 발행 등 다양한 프로모션 서비스</a:t>
              </a:r>
              <a:endParaRPr kumimoji="0" lang="en-US" altLang="ko-KR" sz="1500" kern="0" dirty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059832" y="198884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>마트</a:t>
            </a:r>
            <a:r>
              <a:rPr lang="ko-KR" altLang="en-US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> 주변 </a:t>
            </a:r>
            <a:r>
              <a:rPr lang="en-US" altLang="ko-KR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>500m</a:t>
            </a:r>
            <a:r>
              <a:rPr lang="ko-KR" altLang="en-US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>이내에 있는 고객에게 전자쿠폰 및 이벤트 </a:t>
            </a:r>
            <a:r>
              <a:rPr lang="en-US" altLang="ko-KR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/>
            </a:r>
            <a:br>
              <a:rPr lang="en-US" altLang="ko-KR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</a:br>
            <a:r>
              <a:rPr lang="ko-KR" altLang="en-US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>할인 행사 프로모션 등 다양한 마케팅 홍보 서비스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16245"/>
            <a:ext cx="5132468" cy="3497064"/>
          </a:xfrm>
          <a:prstGeom prst="rect">
            <a:avLst/>
          </a:prstGeom>
        </p:spPr>
      </p:pic>
      <p:pic>
        <p:nvPicPr>
          <p:cNvPr id="7170" name="Picture 2" descr="pc아이콘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2" y="1700100"/>
            <a:ext cx="2129461" cy="28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노무자 아이콘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6" y="4507768"/>
            <a:ext cx="1363944" cy="181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1923462" y="4507768"/>
            <a:ext cx="1136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>3</a:t>
            </a:r>
            <a:r>
              <a:rPr lang="ko-KR" altLang="en-US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>년 약정 시</a:t>
            </a:r>
            <a:endParaRPr lang="en-US" altLang="ko-KR" sz="1400" dirty="0" smtClean="0">
              <a:solidFill>
                <a:srgbClr val="00B0F0"/>
              </a:solidFill>
              <a:latin typeface="HY수평선B" pitchFamily="18" charset="-127"/>
              <a:ea typeface="HY수평선B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>설치비 무상</a:t>
            </a:r>
            <a:endParaRPr lang="en-US" altLang="ko-KR" sz="1400" dirty="0" smtClean="0">
              <a:solidFill>
                <a:srgbClr val="00B0F0"/>
              </a:solidFill>
              <a:latin typeface="HY수평선B" pitchFamily="18" charset="-127"/>
              <a:ea typeface="HY수평선B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</a:rPr>
              <a:t>지원 서비스</a:t>
            </a:r>
          </a:p>
        </p:txBody>
      </p:sp>
    </p:spTree>
    <p:extLst>
      <p:ext uri="{BB962C8B-B14F-4D97-AF65-F5344CB8AC3E}">
        <p14:creationId xmlns:p14="http://schemas.microsoft.com/office/powerpoint/2010/main" val="35990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Document_2017\서비스\Push마케팅\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32723"/>
            <a:ext cx="2070199" cy="26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5508105" y="6441238"/>
            <a:ext cx="34250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1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2019</a:t>
            </a:r>
            <a:r>
              <a:rPr kumimoji="0" lang="ko-KR" altLang="en-US" sz="1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년 </a:t>
            </a:r>
            <a:r>
              <a:rPr kumimoji="0" lang="ko-KR" altLang="en-US" sz="14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마케팅운영지원서비스</a:t>
            </a:r>
            <a:endParaRPr kumimoji="0" lang="en-US" altLang="ko-KR" sz="14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40725" y="4437112"/>
            <a:ext cx="7840613" cy="928038"/>
          </a:xfrm>
          <a:prstGeom prst="roundRect">
            <a:avLst>
              <a:gd name="adj" fmla="val 0"/>
            </a:avLst>
          </a:prstGeom>
          <a:solidFill>
            <a:srgbClr val="F6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 flipH="1">
            <a:off x="611560" y="4437112"/>
            <a:ext cx="1581817" cy="9359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C9AB6"/>
              </a:gs>
              <a:gs pos="59000">
                <a:srgbClr val="608FB0"/>
              </a:gs>
              <a:gs pos="77000">
                <a:srgbClr val="4C7EA3"/>
              </a:gs>
              <a:gs pos="100000">
                <a:srgbClr val="3E749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716" y="4622088"/>
            <a:ext cx="683260" cy="215592"/>
          </a:xfrm>
          <a:prstGeom prst="rect">
            <a:avLst/>
          </a:prstGeom>
        </p:spPr>
      </p:pic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2779631" y="4694650"/>
            <a:ext cx="5617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2600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샵앤샵</a:t>
            </a:r>
            <a:r>
              <a:rPr kumimoji="0" lang="ko-KR" altLang="en-US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 연동 </a:t>
            </a:r>
            <a:r>
              <a:rPr kumimoji="0" lang="en-US" altLang="ko-KR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POS</a:t>
            </a:r>
            <a:r>
              <a:rPr kumimoji="0" lang="ko-KR" altLang="en-US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프로그램</a:t>
            </a:r>
            <a:r>
              <a:rPr kumimoji="0" lang="en-US" altLang="ko-KR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“</a:t>
            </a:r>
            <a:r>
              <a:rPr kumimoji="0" lang="ko-KR" altLang="en-US" sz="2600" kern="0" dirty="0" err="1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포스온</a:t>
            </a:r>
            <a:r>
              <a:rPr kumimoji="0" lang="en-US" altLang="ko-KR" sz="2600" kern="0" dirty="0" smtClean="0">
                <a:ln w="11430">
                  <a:noFill/>
                </a:ln>
                <a:latin typeface="HY수평선B" pitchFamily="18" charset="-127"/>
                <a:ea typeface="HY수평선B" pitchFamily="18" charset="-127"/>
                <a:cs typeface="Arial" pitchFamily="34" charset="0"/>
              </a:rPr>
              <a:t>”</a:t>
            </a:r>
            <a:endParaRPr kumimoji="0" lang="en-US" altLang="ko-KR" sz="2600" kern="0" dirty="0">
              <a:ln w="11430">
                <a:noFill/>
              </a:ln>
              <a:latin typeface="HY수평선B" pitchFamily="18" charset="-127"/>
              <a:ea typeface="HY수평선B" pitchFamily="18" charset="-127"/>
              <a:cs typeface="Arial" pitchFamily="34" charset="0"/>
            </a:endParaRPr>
          </a:p>
        </p:txBody>
      </p:sp>
      <p:grpSp>
        <p:nvGrpSpPr>
          <p:cNvPr id="13" name="그룹 5"/>
          <p:cNvGrpSpPr>
            <a:grpSpLocks/>
          </p:cNvGrpSpPr>
          <p:nvPr/>
        </p:nvGrpSpPr>
        <p:grpSpPr bwMode="auto">
          <a:xfrm flipH="1">
            <a:off x="911335" y="557733"/>
            <a:ext cx="1845394" cy="1177571"/>
            <a:chOff x="7715272" y="1357298"/>
            <a:chExt cx="857256" cy="431797"/>
          </a:xfrm>
        </p:grpSpPr>
        <p:pic>
          <p:nvPicPr>
            <p:cNvPr id="14" name="그림 23" descr="나뭇잎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44" r="93932"/>
            <a:stretch>
              <a:fillRect/>
            </a:stretch>
          </p:blipFill>
          <p:spPr bwMode="gray">
            <a:xfrm>
              <a:off x="7715272" y="1428736"/>
              <a:ext cx="357190" cy="36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그림 23" descr="나뭇잎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4" t="66502" r="63591"/>
            <a:stretch>
              <a:fillRect/>
            </a:stretch>
          </p:blipFill>
          <p:spPr bwMode="gray">
            <a:xfrm>
              <a:off x="8072462" y="1357298"/>
              <a:ext cx="500066" cy="43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직사각형 15"/>
          <p:cNvSpPr/>
          <p:nvPr/>
        </p:nvSpPr>
        <p:spPr bwMode="gray">
          <a:xfrm>
            <a:off x="623467" y="1524322"/>
            <a:ext cx="421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b="1" cap="all" dirty="0">
                <a:ln w="0"/>
                <a:latin typeface="HY수평선B" pitchFamily="18" charset="-127"/>
                <a:ea typeface="HY수평선B" pitchFamily="18" charset="-127"/>
                <a:cs typeface="Verdana" panose="020B0604030504040204" pitchFamily="34" charset="0"/>
              </a:rPr>
              <a:t>Contents</a:t>
            </a:r>
            <a:endParaRPr kumimoji="0" lang="ko-KR" altLang="en-US" sz="4800" b="1" dirty="0">
              <a:latin typeface="HY수평선B" pitchFamily="18" charset="-127"/>
              <a:ea typeface="HY수평선B" pitchFamily="18" charset="-127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472" y="468767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rPr>
              <a:t>CH</a:t>
            </a:r>
            <a:r>
              <a:rPr lang="en-US" altLang="ko-KR" sz="240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rPr>
              <a:t>2</a:t>
            </a:r>
            <a:r>
              <a:rPr lang="en-US" altLang="ko-KR" sz="1600" dirty="0" smtClean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20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수평선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894</Words>
  <Application>Microsoft Office PowerPoint</Application>
  <PresentationFormat>화면 슬라이드 쇼(4:3)</PresentationFormat>
  <Paragraphs>205</Paragraphs>
  <Slides>23</Slides>
  <Notes>8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5" baseType="lpstr">
      <vt:lpstr>Office 테마</vt:lpstr>
      <vt:lpstr>Drawing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gunny</dc:creator>
  <cp:lastModifiedBy>Windows 사용자</cp:lastModifiedBy>
  <cp:revision>172</cp:revision>
  <cp:lastPrinted>2018-10-17T02:01:30Z</cp:lastPrinted>
  <dcterms:created xsi:type="dcterms:W3CDTF">2018-02-06T12:08:42Z</dcterms:created>
  <dcterms:modified xsi:type="dcterms:W3CDTF">2019-04-29T09:01:44Z</dcterms:modified>
</cp:coreProperties>
</file>